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4" r:id="rId3"/>
    <p:sldId id="260" r:id="rId4"/>
    <p:sldId id="416" r:id="rId5"/>
    <p:sldId id="418" r:id="rId6"/>
    <p:sldId id="455" r:id="rId7"/>
    <p:sldId id="456" r:id="rId8"/>
    <p:sldId id="261" r:id="rId9"/>
    <p:sldId id="411" r:id="rId10"/>
    <p:sldId id="412" r:id="rId11"/>
    <p:sldId id="262" r:id="rId12"/>
    <p:sldId id="413" r:id="rId13"/>
    <p:sldId id="273" r:id="rId14"/>
    <p:sldId id="414" r:id="rId15"/>
    <p:sldId id="271" r:id="rId16"/>
    <p:sldId id="270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9A6EAD8-B27B-05CF-6C8E-99937E2B513A}" name="Michele Lavazza" initials="ML" userId="Michele Lavazz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0A4"/>
    <a:srgbClr val="4C4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0" autoAdjust="0"/>
    <p:restoredTop sz="94681"/>
  </p:normalViewPr>
  <p:slideViewPr>
    <p:cSldViewPr snapToGrid="0">
      <p:cViewPr varScale="1">
        <p:scale>
          <a:sx n="91" d="100"/>
          <a:sy n="91" d="100"/>
        </p:scale>
        <p:origin x="87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1FD32-8084-DA43-B26C-E8B7A4B72214}" type="datetimeFigureOut">
              <a:rPr lang="en-US" smtClean="0"/>
              <a:t>2/17/22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0FDF8-0F20-0F45-9275-BAF42B91E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2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">
    <p:bg>
      <p:bgPr>
        <a:solidFill>
          <a:srgbClr val="4C4C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759A6-B882-478F-860E-8FEF7A891A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FBF0A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09BA4D-9DFA-4D77-96AF-85DFCF868E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BF0A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D22BB-046F-4DB6-B35F-06750915F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BA34D-205D-4F03-A7D6-F9723709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F066B-68F7-4F38-BF43-EBA5C2DD6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  <p:pic>
        <p:nvPicPr>
          <p:cNvPr id="8" name="Picture 7" descr="Ludwig Wittgenstein Project logo">
            <a:extLst>
              <a:ext uri="{FF2B5EF4-FFF2-40B4-BE49-F238E27FC236}">
                <a16:creationId xmlns:a16="http://schemas.microsoft.com/office/drawing/2014/main" id="{9E0121DE-534F-4F9E-9B1C-CBB314BA96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0400"/>
            <a:ext cx="4237732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1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19732-38CB-4F78-B767-F2C49B8B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3B965-8DB4-4451-858C-2F73328DC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1F54D-B257-4D24-824E-003B3934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D7E23-E32A-4D1E-845F-D4AFC0DB4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54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544B7-1311-4DE4-B6D4-AABF11E1F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E2381-1269-4C61-8A84-1BB875A26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2229B-DECB-4002-A5F8-912EE9D0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7927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E182F-F02B-4E18-9AB5-08A62C604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B07F9-F646-48FD-B01F-9E0D57C53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E8A1F-597D-4ED4-A1D5-C0B458158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96ABE6-B1CC-43FA-A3CC-9D2A005EC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7CEF8-AA41-4FDF-BF4B-704BD5514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8BA19-1B3D-46BA-AFC0-B4FE4ED7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882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2A976-6427-4EF6-BB9D-51E0D712D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A1CE3-0488-4A02-8EDB-9284E4F233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F05201-ED96-4E02-8AEF-9B4BD1236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4CB92-3743-4158-B2C8-EF99C7B8F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2D6FD-294E-4901-87F6-BE4C3AB5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3430F-118D-4CE3-9255-74BFB37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75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4BEE2-AD89-4FE6-8834-9BE833A0F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EEAB92-E7F9-4A5F-8364-F67FB3363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E6DA0-BF11-4D87-8D8A-2EF33AD10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A2116-5BEA-4F1E-8166-05DE3E242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B1235-A9C1-45D9-A57B-83221A1DF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4877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12CB4A-0291-4DD4-A227-221B323CDD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9ADACD-2C20-483B-B9CC-AF92E1E207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AA02A-CDD4-4609-A293-2E10ECAFD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91063-1664-4EEC-8B85-F3AC30D14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A30AC-53ED-4088-8562-711910ACE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274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Main title">
    <p:bg>
      <p:bgPr>
        <a:solidFill>
          <a:srgbClr val="FBF0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759A6-B882-478F-860E-8FEF7A891A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4C4C4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09BA4D-9DFA-4D77-96AF-85DFCF868E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C4C4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6D22BB-046F-4DB6-B35F-06750915F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BA34D-205D-4F03-A7D6-F9723709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F066B-68F7-4F38-BF43-EBA5C2DD6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  <p:pic>
        <p:nvPicPr>
          <p:cNvPr id="13" name="Picture 1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04D76D8-1444-594C-A26F-8BA1241CDA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7" y="5120562"/>
            <a:ext cx="3656173" cy="108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6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bg>
      <p:bgPr>
        <a:solidFill>
          <a:srgbClr val="FBF0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9F9F-C27A-4CAC-834C-F5066CE9C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>
            <a:lvl1pPr>
              <a:defRPr>
                <a:solidFill>
                  <a:srgbClr val="4C4C4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23EAF6-4678-469B-A86A-73081D94D592}"/>
              </a:ext>
            </a:extLst>
          </p:cNvPr>
          <p:cNvSpPr/>
          <p:nvPr userDrawn="1"/>
        </p:nvSpPr>
        <p:spPr>
          <a:xfrm>
            <a:off x="10201275" y="0"/>
            <a:ext cx="1990725" cy="6858000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2AF4A7FE-2702-49B0-8762-D9E064C929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788" y="5588000"/>
            <a:ext cx="733182" cy="81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2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9F9F-C27A-4CAC-834C-F5066CE9C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9098B-4B41-4EC4-B796-589DCF90C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BAED9-D9E8-4E93-AD6F-52279BD76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B001A-3BA9-41B0-9CE6-62C2DC1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1DFB3-A8A5-4877-8D22-9E2FD4B7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23EAF6-4678-469B-A86A-73081D94D592}"/>
              </a:ext>
            </a:extLst>
          </p:cNvPr>
          <p:cNvSpPr/>
          <p:nvPr userDrawn="1"/>
        </p:nvSpPr>
        <p:spPr>
          <a:xfrm>
            <a:off x="10201275" y="0"/>
            <a:ext cx="1990725" cy="6858000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232A803-2F86-4C99-B936-9FD93507E7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788" y="5588000"/>
            <a:ext cx="733182" cy="81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8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9F9F-C27A-4CAC-834C-F5066CE9C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9098B-4B41-4EC4-B796-589DCF90C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BAED9-D9E8-4E93-AD6F-52279BD76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B001A-3BA9-41B0-9CE6-62C2DC1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1DFB3-A8A5-4877-8D22-9E2FD4B7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23EAF6-4678-469B-A86A-73081D94D592}"/>
              </a:ext>
            </a:extLst>
          </p:cNvPr>
          <p:cNvSpPr/>
          <p:nvPr userDrawn="1"/>
        </p:nvSpPr>
        <p:spPr>
          <a:xfrm>
            <a:off x="10201275" y="0"/>
            <a:ext cx="1990725" cy="6858000"/>
          </a:xfrm>
          <a:prstGeom prst="rect">
            <a:avLst/>
          </a:prstGeom>
          <a:solidFill>
            <a:srgbClr val="FB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CD4463-7948-49F2-B42D-1BFC802D29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4788" y="5628732"/>
            <a:ext cx="733182" cy="73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rgbClr val="FBF0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9F9F-C27A-4CAC-834C-F5066CE9C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9098B-4B41-4EC4-B796-589DCF90C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BAED9-D9E8-4E93-AD6F-52279BD76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B001A-3BA9-41B0-9CE6-62C2DC1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1DFB3-A8A5-4877-8D22-9E2FD4B7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23EAF6-4678-469B-A86A-73081D94D592}"/>
              </a:ext>
            </a:extLst>
          </p:cNvPr>
          <p:cNvSpPr/>
          <p:nvPr userDrawn="1"/>
        </p:nvSpPr>
        <p:spPr>
          <a:xfrm>
            <a:off x="10201275" y="0"/>
            <a:ext cx="1990725" cy="6858000"/>
          </a:xfrm>
          <a:prstGeom prst="rect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48B8A0DD-5D00-4A20-99DF-E3A2DDCB04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788" y="5588000"/>
            <a:ext cx="733182" cy="81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6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E7BCF-AA23-44D7-825E-9F8B6C5B2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B48F4-9F9F-4D34-9D66-F73AA2DA9D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8589C-C6BB-402F-A867-443C09CD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D6D2D-815D-4448-A5D5-2293DA68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EAF39-0D26-4206-8E3B-E0E3F0759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612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B38E-1CE9-4769-AB90-426771EDC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D740B-224F-49DC-9142-5B94243E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0958AF-E492-4709-B474-4DFD32EF4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09FA-8CB4-47C5-A558-C3DDB679A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73965A-8D1F-4468-A17D-BB303EE30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DA422-E3A2-4370-81D7-95B239CF2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9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5CDA1-CB21-4695-9C33-429316DF8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247CD7-34B6-4CAE-851E-EDCCB7C6C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87A19-C13A-4910-8C3D-AEF08118A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4BE648-422F-414E-AC77-A5E226C2C4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BFF312-891B-45A7-A083-3E00BA96E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6FEF89-BC56-4733-999B-D4CD5B924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79EA07-2137-4960-8F85-91570F7F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A94746-F608-4271-B86C-366B313F6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75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C0D22A-20E8-4662-9D18-5B2F7B843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DB51C4-34F0-4F45-980C-8AD62FF84A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E15A7-0506-4027-A794-AB47FA27D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56C53-CBD7-4D50-B50F-1151F74750FE}" type="datetimeFigureOut">
              <a:rPr lang="it-IT" smtClean="0"/>
              <a:t>17/02/22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53D62-D0AB-44DF-BE67-9FDE499811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78E463-218F-4B1D-B5EE-E1C57C2EB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07544-2B69-4E33-9AF6-D5755D76EB0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333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62" r:id="rId4"/>
    <p:sldLayoutId id="2147483661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13" Type="http://schemas.openxmlformats.org/officeDocument/2006/relationships/image" Target="../media/image36.png"/><Relationship Id="rId3" Type="http://schemas.openxmlformats.org/officeDocument/2006/relationships/hyperlink" Target="https://www.wittgensteinproject.org/" TargetMode="External"/><Relationship Id="rId7" Type="http://schemas.openxmlformats.org/officeDocument/2006/relationships/image" Target="../media/image32.png"/><Relationship Id="rId12" Type="http://schemas.openxmlformats.org/officeDocument/2006/relationships/hyperlink" Target="https://www.instagram.com/lwittproj/" TargetMode="External"/><Relationship Id="rId2" Type="http://schemas.openxmlformats.org/officeDocument/2006/relationships/hyperlink" Target="mailto:contact@wittgensteinproject.or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twitter.com/lwittproj" TargetMode="External"/><Relationship Id="rId11" Type="http://schemas.openxmlformats.org/officeDocument/2006/relationships/image" Target="../media/image35.svg"/><Relationship Id="rId5" Type="http://schemas.openxmlformats.org/officeDocument/2006/relationships/image" Target="../media/image31.svg"/><Relationship Id="rId10" Type="http://schemas.openxmlformats.org/officeDocument/2006/relationships/image" Target="../media/image34.png"/><Relationship Id="rId4" Type="http://schemas.openxmlformats.org/officeDocument/2006/relationships/image" Target="../media/image30.png"/><Relationship Id="rId9" Type="http://schemas.openxmlformats.org/officeDocument/2006/relationships/hyperlink" Target="https://www.facebook.com/LWittProj/" TargetMode="External"/><Relationship Id="rId14" Type="http://schemas.openxmlformats.org/officeDocument/2006/relationships/image" Target="../media/image37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B4590-2BA9-4F7F-9EC1-6BE2797DC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3321" y="1041400"/>
            <a:ext cx="6745357" cy="2387600"/>
          </a:xfrm>
        </p:spPr>
        <p:txBody>
          <a:bodyPr>
            <a:normAutofit/>
          </a:bodyPr>
          <a:lstStyle/>
          <a:p>
            <a:r>
              <a:rPr lang="it-IT" dirty="0"/>
              <a:t>Media Kit</a:t>
            </a:r>
          </a:p>
        </p:txBody>
      </p:sp>
    </p:spTree>
    <p:extLst>
      <p:ext uri="{BB962C8B-B14F-4D97-AF65-F5344CB8AC3E}">
        <p14:creationId xmlns:p14="http://schemas.microsoft.com/office/powerpoint/2010/main" val="1831110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C4C4C"/>
                </a:solidFill>
              </a:rPr>
              <a:t>Where are we exactly?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4D56C7-2E22-1E47-86AD-DB491D786075}"/>
              </a:ext>
            </a:extLst>
          </p:cNvPr>
          <p:cNvSpPr/>
          <p:nvPr/>
        </p:nvSpPr>
        <p:spPr>
          <a:xfrm>
            <a:off x="1695231" y="2171281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64D34E3-7DCC-CC4D-AAB1-F66972B2049D}"/>
              </a:ext>
            </a:extLst>
          </p:cNvPr>
          <p:cNvSpPr/>
          <p:nvPr/>
        </p:nvSpPr>
        <p:spPr>
          <a:xfrm>
            <a:off x="1696570" y="2172126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ED4D25-A381-9544-AF7C-42EEC6EF7748}"/>
              </a:ext>
            </a:extLst>
          </p:cNvPr>
          <p:cNvSpPr/>
          <p:nvPr/>
        </p:nvSpPr>
        <p:spPr>
          <a:xfrm>
            <a:off x="3981688" y="2172052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ECF38FEE-E73B-E947-9F33-AE357FECB9C5}"/>
              </a:ext>
            </a:extLst>
          </p:cNvPr>
          <p:cNvSpPr/>
          <p:nvPr/>
        </p:nvSpPr>
        <p:spPr>
          <a:xfrm rot="10800000">
            <a:off x="3983026" y="2172896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D323AFA-A877-5247-B23A-04A4F2EAC4CC}"/>
              </a:ext>
            </a:extLst>
          </p:cNvPr>
          <p:cNvSpPr/>
          <p:nvPr/>
        </p:nvSpPr>
        <p:spPr>
          <a:xfrm>
            <a:off x="6266427" y="2155619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1651811A-5336-8A42-A52A-0CC146D103C0}"/>
              </a:ext>
            </a:extLst>
          </p:cNvPr>
          <p:cNvSpPr/>
          <p:nvPr/>
        </p:nvSpPr>
        <p:spPr>
          <a:xfrm>
            <a:off x="6267766" y="2156464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13BB09-59F9-A54E-B978-51E5FF40D7AB}"/>
              </a:ext>
            </a:extLst>
          </p:cNvPr>
          <p:cNvSpPr/>
          <p:nvPr/>
        </p:nvSpPr>
        <p:spPr>
          <a:xfrm>
            <a:off x="1660831" y="3374074"/>
            <a:ext cx="22999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11.000 Page Views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D4C9F23-FDF1-C846-98D1-DE71FA3443C5}"/>
              </a:ext>
            </a:extLst>
          </p:cNvPr>
          <p:cNvSpPr/>
          <p:nvPr/>
        </p:nvSpPr>
        <p:spPr>
          <a:xfrm>
            <a:off x="3973154" y="3374074"/>
            <a:ext cx="228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5.000 Unique Visitors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579D4B9-AA96-9241-B360-2443542BB83C}"/>
              </a:ext>
            </a:extLst>
          </p:cNvPr>
          <p:cNvSpPr/>
          <p:nvPr/>
        </p:nvSpPr>
        <p:spPr>
          <a:xfrm>
            <a:off x="6321287" y="3374074"/>
            <a:ext cx="228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1.697 Followers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98335FE9-D148-0842-90A2-6C1181945CF9}"/>
              </a:ext>
            </a:extLst>
          </p:cNvPr>
          <p:cNvSpPr>
            <a:spLocks noEditPoints="1"/>
          </p:cNvSpPr>
          <p:nvPr/>
        </p:nvSpPr>
        <p:spPr bwMode="auto">
          <a:xfrm>
            <a:off x="2654218" y="2634936"/>
            <a:ext cx="429601" cy="499147"/>
          </a:xfrm>
          <a:custGeom>
            <a:avLst/>
            <a:gdLst>
              <a:gd name="T0" fmla="*/ 407 w 413"/>
              <a:gd name="T1" fmla="*/ 364 h 480"/>
              <a:gd name="T2" fmla="*/ 394 w 413"/>
              <a:gd name="T3" fmla="*/ 296 h 480"/>
              <a:gd name="T4" fmla="*/ 353 w 413"/>
              <a:gd name="T5" fmla="*/ 233 h 480"/>
              <a:gd name="T6" fmla="*/ 344 w 413"/>
              <a:gd name="T7" fmla="*/ 29 h 480"/>
              <a:gd name="T8" fmla="*/ 28 w 413"/>
              <a:gd name="T9" fmla="*/ 0 h 480"/>
              <a:gd name="T10" fmla="*/ 0 w 413"/>
              <a:gd name="T11" fmla="*/ 441 h 480"/>
              <a:gd name="T12" fmla="*/ 294 w 413"/>
              <a:gd name="T13" fmla="*/ 469 h 480"/>
              <a:gd name="T14" fmla="*/ 303 w 413"/>
              <a:gd name="T15" fmla="*/ 480 h 480"/>
              <a:gd name="T16" fmla="*/ 307 w 413"/>
              <a:gd name="T17" fmla="*/ 474 h 480"/>
              <a:gd name="T18" fmla="*/ 196 w 413"/>
              <a:gd name="T19" fmla="*/ 367 h 480"/>
              <a:gd name="T20" fmla="*/ 174 w 413"/>
              <a:gd name="T21" fmla="*/ 331 h 480"/>
              <a:gd name="T22" fmla="*/ 195 w 413"/>
              <a:gd name="T23" fmla="*/ 334 h 480"/>
              <a:gd name="T24" fmla="*/ 239 w 413"/>
              <a:gd name="T25" fmla="*/ 363 h 480"/>
              <a:gd name="T26" fmla="*/ 247 w 413"/>
              <a:gd name="T27" fmla="*/ 339 h 480"/>
              <a:gd name="T28" fmla="*/ 195 w 413"/>
              <a:gd name="T29" fmla="*/ 189 h 480"/>
              <a:gd name="T30" fmla="*/ 217 w 413"/>
              <a:gd name="T31" fmla="*/ 201 h 480"/>
              <a:gd name="T32" fmla="*/ 251 w 413"/>
              <a:gd name="T33" fmla="*/ 274 h 480"/>
              <a:gd name="T34" fmla="*/ 260 w 413"/>
              <a:gd name="T35" fmla="*/ 271 h 480"/>
              <a:gd name="T36" fmla="*/ 292 w 413"/>
              <a:gd name="T37" fmla="*/ 259 h 480"/>
              <a:gd name="T38" fmla="*/ 315 w 413"/>
              <a:gd name="T39" fmla="*/ 246 h 480"/>
              <a:gd name="T40" fmla="*/ 335 w 413"/>
              <a:gd name="T41" fmla="*/ 252 h 480"/>
              <a:gd name="T42" fmla="*/ 353 w 413"/>
              <a:gd name="T43" fmla="*/ 243 h 480"/>
              <a:gd name="T44" fmla="*/ 385 w 413"/>
              <a:gd name="T45" fmla="*/ 298 h 480"/>
              <a:gd name="T46" fmla="*/ 398 w 413"/>
              <a:gd name="T47" fmla="*/ 363 h 480"/>
              <a:gd name="T48" fmla="*/ 410 w 413"/>
              <a:gd name="T49" fmla="*/ 419 h 480"/>
              <a:gd name="T50" fmla="*/ 302 w 413"/>
              <a:gd name="T51" fmla="*/ 240 h 480"/>
              <a:gd name="T52" fmla="*/ 260 w 413"/>
              <a:gd name="T53" fmla="*/ 254 h 480"/>
              <a:gd name="T54" fmla="*/ 226 w 413"/>
              <a:gd name="T55" fmla="*/ 198 h 480"/>
              <a:gd name="T56" fmla="*/ 191 w 413"/>
              <a:gd name="T57" fmla="*/ 180 h 480"/>
              <a:gd name="T58" fmla="*/ 238 w 413"/>
              <a:gd name="T59" fmla="*/ 342 h 480"/>
              <a:gd name="T60" fmla="*/ 201 w 413"/>
              <a:gd name="T61" fmla="*/ 326 h 480"/>
              <a:gd name="T62" fmla="*/ 166 w 413"/>
              <a:gd name="T63" fmla="*/ 325 h 480"/>
              <a:gd name="T64" fmla="*/ 190 w 413"/>
              <a:gd name="T65" fmla="*/ 374 h 480"/>
              <a:gd name="T66" fmla="*/ 42 w 413"/>
              <a:gd name="T67" fmla="*/ 378 h 480"/>
              <a:gd name="T68" fmla="*/ 302 w 413"/>
              <a:gd name="T69" fmla="*/ 45 h 480"/>
              <a:gd name="T70" fmla="*/ 335 w 413"/>
              <a:gd name="T71" fmla="*/ 240 h 480"/>
              <a:gd name="T72" fmla="*/ 314 w 413"/>
              <a:gd name="T73" fmla="*/ 237 h 480"/>
              <a:gd name="T74" fmla="*/ 312 w 413"/>
              <a:gd name="T75" fmla="*/ 41 h 480"/>
              <a:gd name="T76" fmla="*/ 37 w 413"/>
              <a:gd name="T77" fmla="*/ 36 h 480"/>
              <a:gd name="T78" fmla="*/ 32 w 413"/>
              <a:gd name="T79" fmla="*/ 383 h 480"/>
              <a:gd name="T80" fmla="*/ 206 w 413"/>
              <a:gd name="T81" fmla="*/ 388 h 480"/>
              <a:gd name="T82" fmla="*/ 288 w 413"/>
              <a:gd name="T83" fmla="*/ 459 h 480"/>
              <a:gd name="T84" fmla="*/ 9 w 413"/>
              <a:gd name="T85" fmla="*/ 441 h 480"/>
              <a:gd name="T86" fmla="*/ 28 w 413"/>
              <a:gd name="T87" fmla="*/ 10 h 480"/>
              <a:gd name="T88" fmla="*/ 335 w 413"/>
              <a:gd name="T89" fmla="*/ 29 h 480"/>
              <a:gd name="T90" fmla="*/ 172 w 413"/>
              <a:gd name="T91" fmla="*/ 449 h 480"/>
              <a:gd name="T92" fmla="*/ 172 w 413"/>
              <a:gd name="T93" fmla="*/ 399 h 480"/>
              <a:gd name="T94" fmla="*/ 172 w 413"/>
              <a:gd name="T95" fmla="*/ 449 h 480"/>
              <a:gd name="T96" fmla="*/ 189 w 413"/>
              <a:gd name="T97" fmla="*/ 423 h 480"/>
              <a:gd name="T98" fmla="*/ 157 w 413"/>
              <a:gd name="T99" fmla="*/ 42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3" h="480">
                <a:moveTo>
                  <a:pt x="412" y="412"/>
                </a:moveTo>
                <a:cubicBezTo>
                  <a:pt x="405" y="398"/>
                  <a:pt x="406" y="380"/>
                  <a:pt x="407" y="364"/>
                </a:cubicBezTo>
                <a:cubicBezTo>
                  <a:pt x="408" y="351"/>
                  <a:pt x="409" y="341"/>
                  <a:pt x="405" y="333"/>
                </a:cubicBezTo>
                <a:cubicBezTo>
                  <a:pt x="402" y="327"/>
                  <a:pt x="398" y="311"/>
                  <a:pt x="394" y="296"/>
                </a:cubicBezTo>
                <a:cubicBezTo>
                  <a:pt x="390" y="279"/>
                  <a:pt x="386" y="263"/>
                  <a:pt x="382" y="255"/>
                </a:cubicBezTo>
                <a:cubicBezTo>
                  <a:pt x="375" y="241"/>
                  <a:pt x="365" y="233"/>
                  <a:pt x="353" y="233"/>
                </a:cubicBezTo>
                <a:cubicBezTo>
                  <a:pt x="350" y="233"/>
                  <a:pt x="347" y="234"/>
                  <a:pt x="344" y="234"/>
                </a:cubicBezTo>
                <a:cubicBezTo>
                  <a:pt x="344" y="29"/>
                  <a:pt x="344" y="29"/>
                  <a:pt x="344" y="29"/>
                </a:cubicBezTo>
                <a:cubicBezTo>
                  <a:pt x="344" y="12"/>
                  <a:pt x="330" y="0"/>
                  <a:pt x="3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0"/>
                  <a:pt x="0" y="12"/>
                  <a:pt x="0" y="2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57"/>
                  <a:pt x="14" y="469"/>
                  <a:pt x="28" y="469"/>
                </a:cubicBezTo>
                <a:cubicBezTo>
                  <a:pt x="294" y="469"/>
                  <a:pt x="294" y="469"/>
                  <a:pt x="294" y="469"/>
                </a:cubicBezTo>
                <a:cubicBezTo>
                  <a:pt x="295" y="472"/>
                  <a:pt x="297" y="475"/>
                  <a:pt x="298" y="478"/>
                </a:cubicBezTo>
                <a:cubicBezTo>
                  <a:pt x="299" y="479"/>
                  <a:pt x="301" y="480"/>
                  <a:pt x="303" y="480"/>
                </a:cubicBezTo>
                <a:cubicBezTo>
                  <a:pt x="303" y="480"/>
                  <a:pt x="304" y="480"/>
                  <a:pt x="305" y="480"/>
                </a:cubicBezTo>
                <a:cubicBezTo>
                  <a:pt x="307" y="479"/>
                  <a:pt x="308" y="476"/>
                  <a:pt x="307" y="474"/>
                </a:cubicBezTo>
                <a:cubicBezTo>
                  <a:pt x="294" y="446"/>
                  <a:pt x="273" y="422"/>
                  <a:pt x="259" y="416"/>
                </a:cubicBezTo>
                <a:cubicBezTo>
                  <a:pt x="251" y="414"/>
                  <a:pt x="217" y="385"/>
                  <a:pt x="196" y="367"/>
                </a:cubicBezTo>
                <a:cubicBezTo>
                  <a:pt x="187" y="359"/>
                  <a:pt x="179" y="352"/>
                  <a:pt x="175" y="349"/>
                </a:cubicBezTo>
                <a:cubicBezTo>
                  <a:pt x="168" y="344"/>
                  <a:pt x="170" y="335"/>
                  <a:pt x="174" y="331"/>
                </a:cubicBezTo>
                <a:cubicBezTo>
                  <a:pt x="175" y="329"/>
                  <a:pt x="181" y="323"/>
                  <a:pt x="188" y="328"/>
                </a:cubicBezTo>
                <a:cubicBezTo>
                  <a:pt x="190" y="329"/>
                  <a:pt x="192" y="331"/>
                  <a:pt x="195" y="334"/>
                </a:cubicBezTo>
                <a:cubicBezTo>
                  <a:pt x="206" y="342"/>
                  <a:pt x="222" y="354"/>
                  <a:pt x="231" y="361"/>
                </a:cubicBezTo>
                <a:cubicBezTo>
                  <a:pt x="234" y="364"/>
                  <a:pt x="238" y="364"/>
                  <a:pt x="239" y="363"/>
                </a:cubicBezTo>
                <a:cubicBezTo>
                  <a:pt x="245" y="361"/>
                  <a:pt x="247" y="350"/>
                  <a:pt x="247" y="341"/>
                </a:cubicBezTo>
                <a:cubicBezTo>
                  <a:pt x="247" y="340"/>
                  <a:pt x="247" y="339"/>
                  <a:pt x="247" y="339"/>
                </a:cubicBezTo>
                <a:cubicBezTo>
                  <a:pt x="188" y="215"/>
                  <a:pt x="188" y="215"/>
                  <a:pt x="188" y="215"/>
                </a:cubicBezTo>
                <a:cubicBezTo>
                  <a:pt x="183" y="205"/>
                  <a:pt x="186" y="193"/>
                  <a:pt x="195" y="189"/>
                </a:cubicBezTo>
                <a:cubicBezTo>
                  <a:pt x="199" y="187"/>
                  <a:pt x="203" y="187"/>
                  <a:pt x="208" y="189"/>
                </a:cubicBezTo>
                <a:cubicBezTo>
                  <a:pt x="212" y="191"/>
                  <a:pt x="215" y="195"/>
                  <a:pt x="217" y="201"/>
                </a:cubicBezTo>
                <a:cubicBezTo>
                  <a:pt x="217" y="201"/>
                  <a:pt x="217" y="201"/>
                  <a:pt x="217" y="202"/>
                </a:cubicBezTo>
                <a:cubicBezTo>
                  <a:pt x="251" y="274"/>
                  <a:pt x="251" y="274"/>
                  <a:pt x="251" y="274"/>
                </a:cubicBezTo>
                <a:cubicBezTo>
                  <a:pt x="252" y="276"/>
                  <a:pt x="255" y="277"/>
                  <a:pt x="257" y="276"/>
                </a:cubicBezTo>
                <a:cubicBezTo>
                  <a:pt x="259" y="276"/>
                  <a:pt x="260" y="274"/>
                  <a:pt x="260" y="271"/>
                </a:cubicBezTo>
                <a:cubicBezTo>
                  <a:pt x="260" y="267"/>
                  <a:pt x="261" y="264"/>
                  <a:pt x="265" y="261"/>
                </a:cubicBezTo>
                <a:cubicBezTo>
                  <a:pt x="272" y="257"/>
                  <a:pt x="284" y="256"/>
                  <a:pt x="292" y="259"/>
                </a:cubicBezTo>
                <a:cubicBezTo>
                  <a:pt x="294" y="260"/>
                  <a:pt x="297" y="259"/>
                  <a:pt x="298" y="257"/>
                </a:cubicBezTo>
                <a:cubicBezTo>
                  <a:pt x="301" y="250"/>
                  <a:pt x="309" y="247"/>
                  <a:pt x="315" y="246"/>
                </a:cubicBezTo>
                <a:cubicBezTo>
                  <a:pt x="322" y="245"/>
                  <a:pt x="328" y="247"/>
                  <a:pt x="331" y="251"/>
                </a:cubicBezTo>
                <a:cubicBezTo>
                  <a:pt x="332" y="252"/>
                  <a:pt x="334" y="253"/>
                  <a:pt x="335" y="252"/>
                </a:cubicBezTo>
                <a:cubicBezTo>
                  <a:pt x="337" y="252"/>
                  <a:pt x="338" y="251"/>
                  <a:pt x="339" y="250"/>
                </a:cubicBezTo>
                <a:cubicBezTo>
                  <a:pt x="341" y="245"/>
                  <a:pt x="347" y="242"/>
                  <a:pt x="353" y="243"/>
                </a:cubicBezTo>
                <a:cubicBezTo>
                  <a:pt x="358" y="243"/>
                  <a:pt x="367" y="245"/>
                  <a:pt x="373" y="259"/>
                </a:cubicBezTo>
                <a:cubicBezTo>
                  <a:pt x="377" y="266"/>
                  <a:pt x="381" y="283"/>
                  <a:pt x="385" y="298"/>
                </a:cubicBezTo>
                <a:cubicBezTo>
                  <a:pt x="389" y="315"/>
                  <a:pt x="393" y="330"/>
                  <a:pt x="397" y="337"/>
                </a:cubicBezTo>
                <a:cubicBezTo>
                  <a:pt x="399" y="342"/>
                  <a:pt x="398" y="353"/>
                  <a:pt x="398" y="363"/>
                </a:cubicBezTo>
                <a:cubicBezTo>
                  <a:pt x="397" y="379"/>
                  <a:pt x="396" y="399"/>
                  <a:pt x="404" y="416"/>
                </a:cubicBezTo>
                <a:cubicBezTo>
                  <a:pt x="405" y="419"/>
                  <a:pt x="408" y="420"/>
                  <a:pt x="410" y="419"/>
                </a:cubicBezTo>
                <a:cubicBezTo>
                  <a:pt x="412" y="417"/>
                  <a:pt x="413" y="415"/>
                  <a:pt x="412" y="412"/>
                </a:cubicBezTo>
                <a:close/>
                <a:moveTo>
                  <a:pt x="302" y="240"/>
                </a:moveTo>
                <a:cubicBezTo>
                  <a:pt x="298" y="243"/>
                  <a:pt x="294" y="246"/>
                  <a:pt x="292" y="249"/>
                </a:cubicBezTo>
                <a:cubicBezTo>
                  <a:pt x="281" y="246"/>
                  <a:pt x="268" y="248"/>
                  <a:pt x="260" y="254"/>
                </a:cubicBezTo>
                <a:cubicBezTo>
                  <a:pt x="258" y="255"/>
                  <a:pt x="256" y="257"/>
                  <a:pt x="254" y="259"/>
                </a:cubicBezTo>
                <a:cubicBezTo>
                  <a:pt x="226" y="198"/>
                  <a:pt x="226" y="198"/>
                  <a:pt x="226" y="198"/>
                </a:cubicBezTo>
                <a:cubicBezTo>
                  <a:pt x="224" y="190"/>
                  <a:pt x="218" y="184"/>
                  <a:pt x="212" y="181"/>
                </a:cubicBezTo>
                <a:cubicBezTo>
                  <a:pt x="205" y="177"/>
                  <a:pt x="197" y="177"/>
                  <a:pt x="191" y="180"/>
                </a:cubicBezTo>
                <a:cubicBezTo>
                  <a:pt x="178" y="187"/>
                  <a:pt x="173" y="204"/>
                  <a:pt x="180" y="219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7" y="346"/>
                  <a:pt x="237" y="351"/>
                  <a:pt x="236" y="353"/>
                </a:cubicBezTo>
                <a:cubicBezTo>
                  <a:pt x="227" y="345"/>
                  <a:pt x="212" y="334"/>
                  <a:pt x="201" y="326"/>
                </a:cubicBezTo>
                <a:cubicBezTo>
                  <a:pt x="198" y="324"/>
                  <a:pt x="195" y="322"/>
                  <a:pt x="193" y="320"/>
                </a:cubicBezTo>
                <a:cubicBezTo>
                  <a:pt x="184" y="314"/>
                  <a:pt x="173" y="316"/>
                  <a:pt x="166" y="325"/>
                </a:cubicBezTo>
                <a:cubicBezTo>
                  <a:pt x="160" y="334"/>
                  <a:pt x="158" y="348"/>
                  <a:pt x="169" y="357"/>
                </a:cubicBezTo>
                <a:cubicBezTo>
                  <a:pt x="173" y="360"/>
                  <a:pt x="181" y="366"/>
                  <a:pt x="190" y="374"/>
                </a:cubicBezTo>
                <a:cubicBezTo>
                  <a:pt x="192" y="376"/>
                  <a:pt x="193" y="377"/>
                  <a:pt x="195" y="378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42" y="45"/>
                  <a:pt x="42" y="45"/>
                  <a:pt x="42" y="45"/>
                </a:cubicBezTo>
                <a:cubicBezTo>
                  <a:pt x="302" y="45"/>
                  <a:pt x="302" y="45"/>
                  <a:pt x="302" y="45"/>
                </a:cubicBezTo>
                <a:lnTo>
                  <a:pt x="302" y="240"/>
                </a:lnTo>
                <a:close/>
                <a:moveTo>
                  <a:pt x="335" y="240"/>
                </a:moveTo>
                <a:cubicBezTo>
                  <a:pt x="335" y="240"/>
                  <a:pt x="334" y="241"/>
                  <a:pt x="334" y="241"/>
                </a:cubicBezTo>
                <a:cubicBezTo>
                  <a:pt x="329" y="237"/>
                  <a:pt x="322" y="236"/>
                  <a:pt x="314" y="237"/>
                </a:cubicBezTo>
                <a:cubicBezTo>
                  <a:pt x="313" y="237"/>
                  <a:pt x="313" y="237"/>
                  <a:pt x="312" y="237"/>
                </a:cubicBezTo>
                <a:cubicBezTo>
                  <a:pt x="312" y="41"/>
                  <a:pt x="312" y="41"/>
                  <a:pt x="312" y="41"/>
                </a:cubicBezTo>
                <a:cubicBezTo>
                  <a:pt x="312" y="38"/>
                  <a:pt x="309" y="36"/>
                  <a:pt x="307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2" y="38"/>
                  <a:pt x="32" y="41"/>
                </a:cubicBezTo>
                <a:cubicBezTo>
                  <a:pt x="32" y="383"/>
                  <a:pt x="32" y="383"/>
                  <a:pt x="32" y="383"/>
                </a:cubicBezTo>
                <a:cubicBezTo>
                  <a:pt x="32" y="386"/>
                  <a:pt x="34" y="388"/>
                  <a:pt x="37" y="388"/>
                </a:cubicBezTo>
                <a:cubicBezTo>
                  <a:pt x="206" y="388"/>
                  <a:pt x="206" y="388"/>
                  <a:pt x="206" y="388"/>
                </a:cubicBezTo>
                <a:cubicBezTo>
                  <a:pt x="229" y="408"/>
                  <a:pt x="248" y="423"/>
                  <a:pt x="255" y="425"/>
                </a:cubicBezTo>
                <a:cubicBezTo>
                  <a:pt x="263" y="428"/>
                  <a:pt x="277" y="441"/>
                  <a:pt x="288" y="459"/>
                </a:cubicBezTo>
                <a:cubicBezTo>
                  <a:pt x="28" y="459"/>
                  <a:pt x="28" y="459"/>
                  <a:pt x="28" y="459"/>
                </a:cubicBezTo>
                <a:cubicBezTo>
                  <a:pt x="19" y="459"/>
                  <a:pt x="9" y="452"/>
                  <a:pt x="9" y="441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7"/>
                  <a:pt x="19" y="10"/>
                  <a:pt x="28" y="10"/>
                </a:cubicBezTo>
                <a:cubicBezTo>
                  <a:pt x="316" y="10"/>
                  <a:pt x="316" y="10"/>
                  <a:pt x="316" y="10"/>
                </a:cubicBezTo>
                <a:cubicBezTo>
                  <a:pt x="325" y="10"/>
                  <a:pt x="335" y="17"/>
                  <a:pt x="335" y="29"/>
                </a:cubicBezTo>
                <a:lnTo>
                  <a:pt x="335" y="240"/>
                </a:lnTo>
                <a:close/>
                <a:moveTo>
                  <a:pt x="172" y="449"/>
                </a:moveTo>
                <a:cubicBezTo>
                  <a:pt x="186" y="449"/>
                  <a:pt x="198" y="438"/>
                  <a:pt x="198" y="423"/>
                </a:cubicBezTo>
                <a:cubicBezTo>
                  <a:pt x="198" y="410"/>
                  <a:pt x="186" y="399"/>
                  <a:pt x="172" y="399"/>
                </a:cubicBezTo>
                <a:cubicBezTo>
                  <a:pt x="157" y="399"/>
                  <a:pt x="148" y="411"/>
                  <a:pt x="148" y="423"/>
                </a:cubicBezTo>
                <a:cubicBezTo>
                  <a:pt x="148" y="438"/>
                  <a:pt x="158" y="449"/>
                  <a:pt x="172" y="449"/>
                </a:cubicBezTo>
                <a:close/>
                <a:moveTo>
                  <a:pt x="172" y="408"/>
                </a:moveTo>
                <a:cubicBezTo>
                  <a:pt x="181" y="408"/>
                  <a:pt x="189" y="416"/>
                  <a:pt x="189" y="423"/>
                </a:cubicBezTo>
                <a:cubicBezTo>
                  <a:pt x="189" y="432"/>
                  <a:pt x="181" y="440"/>
                  <a:pt x="172" y="440"/>
                </a:cubicBezTo>
                <a:cubicBezTo>
                  <a:pt x="162" y="440"/>
                  <a:pt x="157" y="431"/>
                  <a:pt x="157" y="423"/>
                </a:cubicBezTo>
                <a:cubicBezTo>
                  <a:pt x="157" y="416"/>
                  <a:pt x="163" y="408"/>
                  <a:pt x="172" y="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8CF5594-5BE3-5947-9D99-6C7897D73200}"/>
              </a:ext>
            </a:extLst>
          </p:cNvPr>
          <p:cNvSpPr/>
          <p:nvPr/>
        </p:nvSpPr>
        <p:spPr>
          <a:xfrm>
            <a:off x="2442775" y="2462709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5AA7EC0-AA16-FC49-B5C5-610FBCAAFCEB}"/>
              </a:ext>
            </a:extLst>
          </p:cNvPr>
          <p:cNvSpPr/>
          <p:nvPr/>
        </p:nvSpPr>
        <p:spPr>
          <a:xfrm>
            <a:off x="4728896" y="2465623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47E24BE-8F98-1B41-8402-F900D1296DF6}"/>
              </a:ext>
            </a:extLst>
          </p:cNvPr>
          <p:cNvSpPr/>
          <p:nvPr/>
        </p:nvSpPr>
        <p:spPr>
          <a:xfrm>
            <a:off x="7013635" y="2462709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Graphic 39" descr="Users outline">
            <a:extLst>
              <a:ext uri="{FF2B5EF4-FFF2-40B4-BE49-F238E27FC236}">
                <a16:creationId xmlns:a16="http://schemas.microsoft.com/office/drawing/2014/main" id="{E13EAA14-83F5-724A-9FDE-671BC471E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36" r="736"/>
          <a:stretch/>
        </p:blipFill>
        <p:spPr>
          <a:xfrm>
            <a:off x="4914329" y="2628863"/>
            <a:ext cx="454229" cy="461011"/>
          </a:xfrm>
          <a:prstGeom prst="rect">
            <a:avLst/>
          </a:prstGeom>
        </p:spPr>
      </p:pic>
      <p:pic>
        <p:nvPicPr>
          <p:cNvPr id="42" name="Graphic 41" descr="Presentation with bar chart outline">
            <a:extLst>
              <a:ext uri="{FF2B5EF4-FFF2-40B4-BE49-F238E27FC236}">
                <a16:creationId xmlns:a16="http://schemas.microsoft.com/office/drawing/2014/main" id="{6D772DBD-74B4-0A4A-83B6-C984E5B3F2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0033" r="10033"/>
          <a:stretch/>
        </p:blipFill>
        <p:spPr>
          <a:xfrm>
            <a:off x="2706206" y="2719474"/>
            <a:ext cx="263836" cy="330069"/>
          </a:xfrm>
          <a:prstGeom prst="rect">
            <a:avLst/>
          </a:prstGeom>
        </p:spPr>
      </p:pic>
      <p:pic>
        <p:nvPicPr>
          <p:cNvPr id="44" name="Graphic 43" descr="Heart outline">
            <a:extLst>
              <a:ext uri="{FF2B5EF4-FFF2-40B4-BE49-F238E27FC236}">
                <a16:creationId xmlns:a16="http://schemas.microsoft.com/office/drawing/2014/main" id="{549BB3FD-4157-9842-A8AD-038E59BD52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t="14460" b="14460"/>
          <a:stretch/>
        </p:blipFill>
        <p:spPr>
          <a:xfrm>
            <a:off x="7206705" y="2719474"/>
            <a:ext cx="406278" cy="28878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F5D6BEA-BA56-704D-90A6-4A252A71D1FE}"/>
              </a:ext>
            </a:extLst>
          </p:cNvPr>
          <p:cNvSpPr txBox="1"/>
          <p:nvPr/>
        </p:nvSpPr>
        <p:spPr>
          <a:xfrm>
            <a:off x="2100394" y="4746109"/>
            <a:ext cx="1475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4C4C4C"/>
                </a:solidFill>
              </a:rPr>
              <a:t>in the first 15 days.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2FC18F-16DE-A648-A39B-ABA864CD89A5}"/>
              </a:ext>
            </a:extLst>
          </p:cNvPr>
          <p:cNvSpPr txBox="1"/>
          <p:nvPr/>
        </p:nvSpPr>
        <p:spPr>
          <a:xfrm>
            <a:off x="3979970" y="4746109"/>
            <a:ext cx="2276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C4C4C"/>
                </a:solidFill>
              </a:rPr>
              <a:t>and approximately 100 visits per day after the first 3 days.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3B54F18-00F6-AD4D-B803-AD41B926BEC8}"/>
              </a:ext>
            </a:extLst>
          </p:cNvPr>
          <p:cNvSpPr txBox="1"/>
          <p:nvPr/>
        </p:nvSpPr>
        <p:spPr>
          <a:xfrm>
            <a:off x="6577398" y="4746109"/>
            <a:ext cx="1771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C4C4C"/>
                </a:solidFill>
              </a:rPr>
              <a:t>across social media in one month</a:t>
            </a:r>
            <a:r>
              <a:rPr lang="en-US" sz="1400" dirty="0">
                <a:solidFill>
                  <a:srgbClr val="4C4C4C"/>
                </a:solidFill>
              </a:rPr>
              <a:t>.</a:t>
            </a:r>
            <a:endParaRPr lang="en-GB" sz="1400" dirty="0">
              <a:solidFill>
                <a:srgbClr val="4C4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7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  <p:bldP spid="31" grpId="0"/>
          <p:bldP spid="32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B24B3-77E7-4903-B910-90A132033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2057102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C4C4C"/>
                </a:solidFill>
              </a:rPr>
              <a:t>What’s next?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EA52E4-EC73-DB4E-BB36-A82F291CE3CC}"/>
              </a:ext>
            </a:extLst>
          </p:cNvPr>
          <p:cNvSpPr/>
          <p:nvPr/>
        </p:nvSpPr>
        <p:spPr>
          <a:xfrm>
            <a:off x="1083212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4C4C4C"/>
              </a:solidFill>
            </a:endParaRPr>
          </a:p>
          <a:p>
            <a:pPr algn="ctr"/>
            <a:endParaRPr lang="en-US" sz="1400" dirty="0">
              <a:solidFill>
                <a:srgbClr val="4C4C4C"/>
              </a:solidFill>
            </a:endParaRPr>
          </a:p>
          <a:p>
            <a:pPr algn="ctr"/>
            <a:r>
              <a:rPr lang="en-US" sz="1400" dirty="0">
                <a:solidFill>
                  <a:srgbClr val="4C4C4C"/>
                </a:solidFill>
              </a:rPr>
              <a:t>A grant agreement with the University of Milan, which includes a new Italian translation of the “Blue Book” and the “Notes dictated to G.E. Moore in Norway”, as well as a series of four conferences.</a:t>
            </a:r>
            <a:endParaRPr lang="en-US" dirty="0">
              <a:solidFill>
                <a:srgbClr val="4C4C4C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D33845-4CC4-024D-9206-BAC686BA53F9}"/>
              </a:ext>
            </a:extLst>
          </p:cNvPr>
          <p:cNvSpPr/>
          <p:nvPr/>
        </p:nvSpPr>
        <p:spPr>
          <a:xfrm>
            <a:off x="4253131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C4C4C"/>
                </a:solidFill>
              </a:rPr>
              <a:t>Ongoing collaboration with the Arabic-language Wittgenstein Project.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BAA417-185E-E048-81AE-74237EC0CF10}"/>
              </a:ext>
            </a:extLst>
          </p:cNvPr>
          <p:cNvSpPr/>
          <p:nvPr/>
        </p:nvSpPr>
        <p:spPr>
          <a:xfrm>
            <a:off x="7423050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C4C4C"/>
                </a:solidFill>
              </a:rPr>
              <a:t>Regular update of the LWP website with new texts and technical features.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0707A13-1EB9-F64C-A116-34B2FA276A52}"/>
              </a:ext>
            </a:extLst>
          </p:cNvPr>
          <p:cNvSpPr/>
          <p:nvPr/>
        </p:nvSpPr>
        <p:spPr>
          <a:xfrm>
            <a:off x="1533378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D969BF8-A37B-EC4D-A7A7-A4C43D9D25F8}"/>
              </a:ext>
            </a:extLst>
          </p:cNvPr>
          <p:cNvSpPr/>
          <p:nvPr/>
        </p:nvSpPr>
        <p:spPr>
          <a:xfrm>
            <a:off x="4703297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50C4E4-338D-FD43-AAB0-C72106397505}"/>
              </a:ext>
            </a:extLst>
          </p:cNvPr>
          <p:cNvSpPr/>
          <p:nvPr/>
        </p:nvSpPr>
        <p:spPr>
          <a:xfrm>
            <a:off x="7880249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AA18410F-7240-DC47-B6F9-8FDD3DAC61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983" t="15050" r="25795" b="35104"/>
          <a:stretch/>
        </p:blipFill>
        <p:spPr>
          <a:xfrm>
            <a:off x="8215204" y="2246362"/>
            <a:ext cx="427372" cy="441765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793DF80-7FF4-BB4A-9DDE-CE3DCB353A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6009" t="21052" r="15966" b="37102"/>
          <a:stretch/>
        </p:blipFill>
        <p:spPr>
          <a:xfrm>
            <a:off x="5018649" y="2313648"/>
            <a:ext cx="481818" cy="296395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6366A32-6580-5A45-8C16-402E8F3CD0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2274" t="-204" r="12171" b="19307"/>
          <a:stretch/>
        </p:blipFill>
        <p:spPr>
          <a:xfrm>
            <a:off x="1863334" y="2220172"/>
            <a:ext cx="451436" cy="48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465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B24B3-77E7-4903-B910-90A132033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How can </a:t>
            </a:r>
            <a:r>
              <a:rPr lang="it-IT" dirty="0" err="1"/>
              <a:t>you</a:t>
            </a:r>
            <a:r>
              <a:rPr lang="it-IT" dirty="0"/>
              <a:t> help?</a:t>
            </a:r>
          </a:p>
        </p:txBody>
      </p:sp>
    </p:spTree>
    <p:extLst>
      <p:ext uri="{BB962C8B-B14F-4D97-AF65-F5344CB8AC3E}">
        <p14:creationId xmlns:p14="http://schemas.microsoft.com/office/powerpoint/2010/main" val="757736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C4C4C"/>
                </a:solidFill>
              </a:rPr>
              <a:t>Help us spread the word.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EA52E4-EC73-DB4E-BB36-A82F291CE3CC}"/>
              </a:ext>
            </a:extLst>
          </p:cNvPr>
          <p:cNvSpPr/>
          <p:nvPr/>
        </p:nvSpPr>
        <p:spPr>
          <a:xfrm>
            <a:off x="1083212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C4C4C"/>
                </a:solidFill>
              </a:rPr>
              <a:t>Interview our coordinator and/or core team.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D33845-4CC4-024D-9206-BAC686BA53F9}"/>
              </a:ext>
            </a:extLst>
          </p:cNvPr>
          <p:cNvSpPr/>
          <p:nvPr/>
        </p:nvSpPr>
        <p:spPr>
          <a:xfrm>
            <a:off x="4253131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C4C4C"/>
                </a:solidFill>
              </a:rPr>
              <a:t>Discuss our project and current plans.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BAA417-185E-E048-81AE-74237EC0CF10}"/>
              </a:ext>
            </a:extLst>
          </p:cNvPr>
          <p:cNvSpPr/>
          <p:nvPr/>
        </p:nvSpPr>
        <p:spPr>
          <a:xfrm>
            <a:off x="7423050" y="2461846"/>
            <a:ext cx="2011680" cy="3573194"/>
          </a:xfrm>
          <a:prstGeom prst="rect">
            <a:avLst/>
          </a:prstGeom>
          <a:solidFill>
            <a:srgbClr val="FBF0A4">
              <a:alpha val="59754"/>
            </a:srgbClr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4C4C4C"/>
              </a:solidFill>
            </a:endParaRPr>
          </a:p>
          <a:p>
            <a:pPr algn="ctr"/>
            <a:r>
              <a:rPr lang="en-US" dirty="0">
                <a:solidFill>
                  <a:srgbClr val="4C4C4C"/>
                </a:solidFill>
              </a:rPr>
              <a:t>Promote our events and open calls to collaborators.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0707A13-1EB9-F64C-A116-34B2FA276A52}"/>
              </a:ext>
            </a:extLst>
          </p:cNvPr>
          <p:cNvSpPr/>
          <p:nvPr/>
        </p:nvSpPr>
        <p:spPr>
          <a:xfrm>
            <a:off x="1533378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D969BF8-A37B-EC4D-A7A7-A4C43D9D25F8}"/>
              </a:ext>
            </a:extLst>
          </p:cNvPr>
          <p:cNvSpPr/>
          <p:nvPr/>
        </p:nvSpPr>
        <p:spPr>
          <a:xfrm>
            <a:off x="4703297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50C4E4-338D-FD43-AAB0-C72106397505}"/>
              </a:ext>
            </a:extLst>
          </p:cNvPr>
          <p:cNvSpPr/>
          <p:nvPr/>
        </p:nvSpPr>
        <p:spPr>
          <a:xfrm>
            <a:off x="7880249" y="1906172"/>
            <a:ext cx="1111348" cy="1111348"/>
          </a:xfrm>
          <a:prstGeom prst="ellipse">
            <a:avLst/>
          </a:prstGeom>
          <a:solidFill>
            <a:srgbClr val="4C4C4C"/>
          </a:solidFill>
          <a:ln>
            <a:solidFill>
              <a:srgbClr val="4C4C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Megaphone with solid fill">
            <a:extLst>
              <a:ext uri="{FF2B5EF4-FFF2-40B4-BE49-F238E27FC236}">
                <a16:creationId xmlns:a16="http://schemas.microsoft.com/office/drawing/2014/main" id="{AA18410F-7240-DC47-B6F9-8FDD3DAC6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629" r="1629"/>
          <a:stretch/>
        </p:blipFill>
        <p:spPr>
          <a:xfrm>
            <a:off x="8241317" y="2246362"/>
            <a:ext cx="427372" cy="441765"/>
          </a:xfrm>
          <a:prstGeom prst="rect">
            <a:avLst/>
          </a:prstGeom>
        </p:spPr>
      </p:pic>
      <p:pic>
        <p:nvPicPr>
          <p:cNvPr id="16" name="Graphic 15" descr="Chat with solid fill">
            <a:extLst>
              <a:ext uri="{FF2B5EF4-FFF2-40B4-BE49-F238E27FC236}">
                <a16:creationId xmlns:a16="http://schemas.microsoft.com/office/drawing/2014/main" id="{4793DF80-7FF4-BB4A-9DDE-CE3DCB353A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9242" b="19242"/>
          <a:stretch/>
        </p:blipFill>
        <p:spPr>
          <a:xfrm>
            <a:off x="5018649" y="2313648"/>
            <a:ext cx="481818" cy="296395"/>
          </a:xfrm>
          <a:prstGeom prst="rect">
            <a:avLst/>
          </a:prstGeom>
        </p:spPr>
      </p:pic>
      <p:pic>
        <p:nvPicPr>
          <p:cNvPr id="18" name="Graphic 17" descr="Microphone with solid fill">
            <a:extLst>
              <a:ext uri="{FF2B5EF4-FFF2-40B4-BE49-F238E27FC236}">
                <a16:creationId xmlns:a16="http://schemas.microsoft.com/office/drawing/2014/main" id="{26366A32-6580-5A45-8C16-402E8F3CD0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301" r="3301"/>
          <a:stretch/>
        </p:blipFill>
        <p:spPr>
          <a:xfrm>
            <a:off x="1863334" y="2220172"/>
            <a:ext cx="451436" cy="48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44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C4C4C"/>
                </a:solidFill>
              </a:rPr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363D6-F9E8-457F-A972-392BC097E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33588" cy="4351338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solidFill>
                <a:srgbClr val="4C4C4C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C4C4C"/>
                </a:solidFill>
              </a:rPr>
              <a:t>Feel free to get in touch with us at: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4C4C4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contact@wittgensteinproject.org</a:t>
            </a:r>
            <a:endParaRPr lang="en-US" b="1" dirty="0">
              <a:solidFill>
                <a:srgbClr val="4C4C4C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4C4C4C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C4C4C"/>
                </a:solidFill>
              </a:rPr>
              <a:t>See you online!</a:t>
            </a:r>
          </a:p>
          <a:p>
            <a:pPr marL="0" indent="0" algn="ctr">
              <a:buNone/>
            </a:pPr>
            <a:endParaRPr lang="en-US" dirty="0">
              <a:solidFill>
                <a:srgbClr val="4C4C4C"/>
              </a:solidFill>
            </a:endParaRPr>
          </a:p>
        </p:txBody>
      </p:sp>
      <p:pic>
        <p:nvPicPr>
          <p:cNvPr id="5" name="Graphic 4">
            <a:hlinkClick r:id="rId3"/>
            <a:extLst>
              <a:ext uri="{FF2B5EF4-FFF2-40B4-BE49-F238E27FC236}">
                <a16:creationId xmlns:a16="http://schemas.microsoft.com/office/drawing/2014/main" id="{2EE0FEEE-CFFB-6A49-B522-A5EC329E6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5797" t="5324" r="14251" b="23671"/>
          <a:stretch/>
        </p:blipFill>
        <p:spPr>
          <a:xfrm>
            <a:off x="4420016" y="4456702"/>
            <a:ext cx="284922" cy="289210"/>
          </a:xfrm>
          <a:prstGeom prst="rect">
            <a:avLst/>
          </a:prstGeom>
        </p:spPr>
      </p:pic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6ABE9E49-2201-9D4C-8E65-D46D256615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41454" y="4441151"/>
            <a:ext cx="289210" cy="289210"/>
          </a:xfrm>
          <a:prstGeom prst="rect">
            <a:avLst/>
          </a:prstGeom>
        </p:spPr>
      </p:pic>
      <p:pic>
        <p:nvPicPr>
          <p:cNvPr id="9" name="Graphic 8">
            <a:hlinkClick r:id="rId9"/>
            <a:extLst>
              <a:ext uri="{FF2B5EF4-FFF2-40B4-BE49-F238E27FC236}">
                <a16:creationId xmlns:a16="http://schemas.microsoft.com/office/drawing/2014/main" id="{7DBBFC3B-4891-324B-99F9-ADC1CB6AC9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78591" y="4449964"/>
            <a:ext cx="289210" cy="289210"/>
          </a:xfrm>
          <a:prstGeom prst="rect">
            <a:avLst/>
          </a:prstGeom>
        </p:spPr>
      </p:pic>
      <p:pic>
        <p:nvPicPr>
          <p:cNvPr id="11" name="Graphic 10">
            <a:hlinkClick r:id="rId12"/>
            <a:extLst>
              <a:ext uri="{FF2B5EF4-FFF2-40B4-BE49-F238E27FC236}">
                <a16:creationId xmlns:a16="http://schemas.microsoft.com/office/drawing/2014/main" id="{016828BD-283A-6147-A0A2-388F091F7E3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6137" t="7692" r="8044" b="7216"/>
          <a:stretch/>
        </p:blipFill>
        <p:spPr>
          <a:xfrm>
            <a:off x="5804317" y="4456701"/>
            <a:ext cx="291683" cy="2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09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B4590-2BA9-4F7F-9EC1-6BE2797DC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23321" y="1041400"/>
            <a:ext cx="6871253" cy="2387600"/>
          </a:xfrm>
        </p:spPr>
        <p:txBody>
          <a:bodyPr>
            <a:normAutofit/>
          </a:bodyPr>
          <a:lstStyle/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9888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4C4C4C"/>
                </a:solidFill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363D6-F9E8-457F-A972-392BC097E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42918" cy="435133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Project Background</a:t>
            </a:r>
          </a:p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Current Status</a:t>
            </a:r>
          </a:p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Outlook</a:t>
            </a:r>
          </a:p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Core Team </a:t>
            </a:r>
          </a:p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How can you help?</a:t>
            </a:r>
          </a:p>
          <a:p>
            <a:pPr>
              <a:buFont typeface="Wingdings" pitchFamily="2" charset="2"/>
              <a:buChar char="v"/>
            </a:pPr>
            <a:r>
              <a:rPr lang="en-GB" dirty="0">
                <a:solidFill>
                  <a:srgbClr val="4C4C4C"/>
                </a:solidFill>
              </a:rPr>
              <a:t> Contact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8851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E521F-1BF9-4AE8-9848-8F69E6141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Background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6751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4225F4-EF26-2C4A-BB3C-C08675189F2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8575" y="-2511228"/>
            <a:ext cx="10227212" cy="149575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E87A05-E264-D948-B341-26BD4A86EB61}"/>
              </a:ext>
            </a:extLst>
          </p:cNvPr>
          <p:cNvSpPr txBox="1"/>
          <p:nvPr/>
        </p:nvSpPr>
        <p:spPr>
          <a:xfrm>
            <a:off x="2328421" y="4703975"/>
            <a:ext cx="7483794" cy="1586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rgbClr val="4C4C4C"/>
                </a:solidFill>
                <a:latin typeface="+mj-lt"/>
              </a:rPr>
              <a:t>“If a false thought is so much as expressed boldly and clearly, a great deal has already been gained.”</a:t>
            </a:r>
          </a:p>
        </p:txBody>
      </p:sp>
    </p:spTree>
    <p:extLst>
      <p:ext uri="{BB962C8B-B14F-4D97-AF65-F5344CB8AC3E}">
        <p14:creationId xmlns:p14="http://schemas.microsoft.com/office/powerpoint/2010/main" val="65823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A300661-5FE1-AB40-80A4-4D8DA8854A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70993"/>
            <a:ext cx="9144000" cy="1652951"/>
          </a:xfrm>
        </p:spPr>
        <p:txBody>
          <a:bodyPr>
            <a:normAutofit/>
          </a:bodyPr>
          <a:lstStyle/>
          <a:p>
            <a:r>
              <a:rPr lang="en-US" sz="2800" dirty="0"/>
              <a:t>The LWP is a multilingual website that aims to make Wittgenstein's works available online free of charge and with a free license.</a:t>
            </a:r>
          </a:p>
        </p:txBody>
      </p:sp>
    </p:spTree>
    <p:extLst>
      <p:ext uri="{BB962C8B-B14F-4D97-AF65-F5344CB8AC3E}">
        <p14:creationId xmlns:p14="http://schemas.microsoft.com/office/powerpoint/2010/main" val="2687245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4C4C4C"/>
                </a:solidFill>
              </a:rPr>
              <a:t>How we got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EBA572-E2DE-FE46-BF3F-91297A13A9E1}"/>
              </a:ext>
            </a:extLst>
          </p:cNvPr>
          <p:cNvSpPr txBox="1"/>
          <p:nvPr/>
        </p:nvSpPr>
        <p:spPr>
          <a:xfrm>
            <a:off x="1029497" y="3745041"/>
            <a:ext cx="1884904" cy="1077218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 anchor="ctr">
            <a:spAutoFit/>
          </a:bodyPr>
          <a:lstStyle/>
          <a:p>
            <a:pPr lvl="0" algn="ctr"/>
            <a:endParaRPr lang="en-GB" sz="1600" dirty="0">
              <a:solidFill>
                <a:srgbClr val="4C4C4C"/>
              </a:solidFill>
            </a:endParaRPr>
          </a:p>
          <a:p>
            <a:pPr lvl="0" algn="ctr"/>
            <a:r>
              <a:rPr lang="en-GB" sz="1600" dirty="0">
                <a:solidFill>
                  <a:srgbClr val="4C4C4C"/>
                </a:solidFill>
              </a:rPr>
              <a:t>A new translation of the </a:t>
            </a:r>
            <a:r>
              <a:rPr lang="en-GB" sz="1600" i="1" dirty="0" err="1">
                <a:solidFill>
                  <a:srgbClr val="4C4C4C"/>
                </a:solidFill>
              </a:rPr>
              <a:t>Tractatus</a:t>
            </a:r>
            <a:r>
              <a:rPr lang="en-GB" sz="1600" i="1" dirty="0">
                <a:solidFill>
                  <a:srgbClr val="4C4C4C"/>
                </a:solidFill>
              </a:rPr>
              <a:t>.</a:t>
            </a:r>
          </a:p>
          <a:p>
            <a:pPr lvl="0" algn="ctr"/>
            <a:endParaRPr lang="en-GB" sz="1600" i="1" dirty="0">
              <a:solidFill>
                <a:srgbClr val="4C4C4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5BA46C-0986-3B46-9229-671446C154C8}"/>
              </a:ext>
            </a:extLst>
          </p:cNvPr>
          <p:cNvSpPr txBox="1"/>
          <p:nvPr/>
        </p:nvSpPr>
        <p:spPr>
          <a:xfrm>
            <a:off x="4211096" y="3745041"/>
            <a:ext cx="1884904" cy="1323439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>
                <a:solidFill>
                  <a:srgbClr val="4C4C4C"/>
                </a:solidFill>
              </a:rPr>
              <a:t>The realisation that Wittgenstein’s works will enter the public domain very soon, in 2022.</a:t>
            </a:r>
            <a:endParaRPr lang="it-IT" sz="1600" dirty="0">
              <a:solidFill>
                <a:srgbClr val="4C4C4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45921E-3976-4E41-B44F-E570CC382CB7}"/>
              </a:ext>
            </a:extLst>
          </p:cNvPr>
          <p:cNvSpPr txBox="1"/>
          <p:nvPr/>
        </p:nvSpPr>
        <p:spPr>
          <a:xfrm>
            <a:off x="7395316" y="3745041"/>
            <a:ext cx="1884904" cy="1077218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GB" sz="1600" dirty="0">
                <a:solidFill>
                  <a:srgbClr val="4C4C4C"/>
                </a:solidFill>
              </a:rPr>
              <a:t>The site’s domain is registered and </a:t>
            </a:r>
            <a:r>
              <a:rPr lang="en-GB" sz="1600" dirty="0" err="1">
                <a:solidFill>
                  <a:srgbClr val="4C4C4C"/>
                </a:solidFill>
              </a:rPr>
              <a:t>MediaWiki</a:t>
            </a:r>
            <a:r>
              <a:rPr lang="en-GB" sz="1600" dirty="0">
                <a:solidFill>
                  <a:srgbClr val="4C4C4C"/>
                </a:solidFill>
              </a:rPr>
              <a:t> is installed.</a:t>
            </a:r>
            <a:endParaRPr lang="it-IT" sz="1600" dirty="0">
              <a:solidFill>
                <a:srgbClr val="4C4C4C"/>
              </a:solidFill>
            </a:endParaRPr>
          </a:p>
        </p:txBody>
      </p:sp>
      <p:sp>
        <p:nvSpPr>
          <p:cNvPr id="13" name="Chevron 12">
            <a:extLst>
              <a:ext uri="{FF2B5EF4-FFF2-40B4-BE49-F238E27FC236}">
                <a16:creationId xmlns:a16="http://schemas.microsoft.com/office/drawing/2014/main" id="{BF945B11-11F1-1D41-A7B1-0AC1ED38F78E}"/>
              </a:ext>
            </a:extLst>
          </p:cNvPr>
          <p:cNvSpPr/>
          <p:nvPr/>
        </p:nvSpPr>
        <p:spPr>
          <a:xfrm>
            <a:off x="381149" y="2817000"/>
            <a:ext cx="3181600" cy="612000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42D71D6D-CBE8-C648-8833-357FADB8ECB8}"/>
              </a:ext>
            </a:extLst>
          </p:cNvPr>
          <p:cNvSpPr/>
          <p:nvPr/>
        </p:nvSpPr>
        <p:spPr>
          <a:xfrm>
            <a:off x="3562748" y="2830612"/>
            <a:ext cx="3181601" cy="584775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2017</a:t>
            </a: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4FF08D71-5CC5-1F4A-8CBA-7B44F7255969}"/>
              </a:ext>
            </a:extLst>
          </p:cNvPr>
          <p:cNvSpPr/>
          <p:nvPr/>
        </p:nvSpPr>
        <p:spPr>
          <a:xfrm>
            <a:off x="6746968" y="2817000"/>
            <a:ext cx="3181601" cy="612000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01706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4C4C4C"/>
                </a:solidFill>
              </a:rPr>
              <a:t>How we got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EBA572-E2DE-FE46-BF3F-91297A13A9E1}"/>
              </a:ext>
            </a:extLst>
          </p:cNvPr>
          <p:cNvSpPr txBox="1"/>
          <p:nvPr/>
        </p:nvSpPr>
        <p:spPr>
          <a:xfrm>
            <a:off x="1029497" y="3621930"/>
            <a:ext cx="1884904" cy="1323439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 anchor="ctr">
            <a:spAutoFit/>
          </a:bodyPr>
          <a:lstStyle/>
          <a:p>
            <a:pPr lvl="0" algn="ctr"/>
            <a:endParaRPr lang="en-GB" sz="1600" dirty="0">
              <a:solidFill>
                <a:srgbClr val="4C4C4C"/>
              </a:solidFill>
            </a:endParaRPr>
          </a:p>
          <a:p>
            <a:pPr algn="ctr"/>
            <a:r>
              <a:rPr lang="en-GB" sz="1600" dirty="0">
                <a:solidFill>
                  <a:srgbClr val="4C4C4C"/>
                </a:solidFill>
              </a:rPr>
              <a:t>Wikimedia Italia awards a 5,000€ grant to the LWP</a:t>
            </a:r>
            <a:r>
              <a:rPr lang="en-GB" sz="1600" i="1" dirty="0">
                <a:solidFill>
                  <a:srgbClr val="4C4C4C"/>
                </a:solidFill>
              </a:rPr>
              <a:t>.</a:t>
            </a:r>
          </a:p>
          <a:p>
            <a:pPr lvl="0" algn="ctr"/>
            <a:endParaRPr lang="en-GB" sz="1600" i="1" dirty="0">
              <a:solidFill>
                <a:srgbClr val="4C4C4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5BA46C-0986-3B46-9229-671446C154C8}"/>
              </a:ext>
            </a:extLst>
          </p:cNvPr>
          <p:cNvSpPr txBox="1"/>
          <p:nvPr/>
        </p:nvSpPr>
        <p:spPr>
          <a:xfrm>
            <a:off x="4211096" y="3621930"/>
            <a:ext cx="1884904" cy="2308324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en-US" sz="1600" dirty="0">
                <a:solidFill>
                  <a:srgbClr val="4C4C4C"/>
                </a:solidFill>
              </a:rPr>
              <a:t>Wittgenstein’s most important texts are uploaded to the website in their original version</a:t>
            </a:r>
          </a:p>
          <a:p>
            <a:pPr lvl="0">
              <a:buFont typeface="Wingdings" pitchFamily="2" charset="2"/>
              <a:buChar char="v"/>
            </a:pPr>
            <a:r>
              <a:rPr lang="en-US" sz="1600" dirty="0">
                <a:solidFill>
                  <a:srgbClr val="4C4C4C"/>
                </a:solidFill>
              </a:rPr>
              <a:t>The LWP welcomes its first volunteers</a:t>
            </a:r>
            <a:r>
              <a:rPr lang="en-GB" sz="1600" dirty="0">
                <a:solidFill>
                  <a:srgbClr val="4C4C4C"/>
                </a:solidFill>
              </a:rPr>
              <a:t>.</a:t>
            </a:r>
            <a:endParaRPr lang="it-IT" sz="1600" dirty="0">
              <a:solidFill>
                <a:srgbClr val="4C4C4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45921E-3976-4E41-B44F-E570CC382CB7}"/>
              </a:ext>
            </a:extLst>
          </p:cNvPr>
          <p:cNvSpPr txBox="1"/>
          <p:nvPr/>
        </p:nvSpPr>
        <p:spPr>
          <a:xfrm>
            <a:off x="7392695" y="3621930"/>
            <a:ext cx="1884904" cy="2308324"/>
          </a:xfrm>
          <a:prstGeom prst="rect">
            <a:avLst/>
          </a:prstGeom>
          <a:solidFill>
            <a:srgbClr val="FBF0A4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4C4C4C"/>
                </a:solidFill>
              </a:rPr>
              <a:t>On 1 January, the LWP goes live.</a:t>
            </a:r>
          </a:p>
          <a:p>
            <a:pPr algn="ctr"/>
            <a:r>
              <a:rPr lang="en-GB" sz="1600" dirty="0">
                <a:solidFill>
                  <a:srgbClr val="4C4C4C"/>
                </a:solidFill>
              </a:rPr>
              <a:t>More people volunteer to translate, help with editing and proofreading, as well as with organising.</a:t>
            </a:r>
            <a:endParaRPr lang="it-IT" sz="1600" dirty="0">
              <a:solidFill>
                <a:srgbClr val="4C4C4C"/>
              </a:solidFill>
            </a:endParaRPr>
          </a:p>
        </p:txBody>
      </p:sp>
      <p:sp>
        <p:nvSpPr>
          <p:cNvPr id="13" name="Chevron 12">
            <a:extLst>
              <a:ext uri="{FF2B5EF4-FFF2-40B4-BE49-F238E27FC236}">
                <a16:creationId xmlns:a16="http://schemas.microsoft.com/office/drawing/2014/main" id="{BF945B11-11F1-1D41-A7B1-0AC1ED38F78E}"/>
              </a:ext>
            </a:extLst>
          </p:cNvPr>
          <p:cNvSpPr/>
          <p:nvPr/>
        </p:nvSpPr>
        <p:spPr>
          <a:xfrm>
            <a:off x="381149" y="2817000"/>
            <a:ext cx="3181600" cy="612000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Early 2021</a:t>
            </a:r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42D71D6D-CBE8-C648-8833-357FADB8ECB8}"/>
              </a:ext>
            </a:extLst>
          </p:cNvPr>
          <p:cNvSpPr/>
          <p:nvPr/>
        </p:nvSpPr>
        <p:spPr>
          <a:xfrm>
            <a:off x="3562748" y="2830612"/>
            <a:ext cx="3181601" cy="584775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Late 2021</a:t>
            </a: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4FF08D71-5CC5-1F4A-8CBA-7B44F7255969}"/>
              </a:ext>
            </a:extLst>
          </p:cNvPr>
          <p:cNvSpPr/>
          <p:nvPr/>
        </p:nvSpPr>
        <p:spPr>
          <a:xfrm>
            <a:off x="6746968" y="2817000"/>
            <a:ext cx="3181601" cy="612000"/>
          </a:xfrm>
          <a:prstGeom prst="chevron">
            <a:avLst/>
          </a:prstGeom>
          <a:solidFill>
            <a:srgbClr val="4C4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03425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E521F-1BF9-4AE8-9848-8F69E6141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2154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92EA-E48B-4A00-9139-A7BDA2139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4C4C4C"/>
                </a:solidFill>
              </a:rPr>
              <a:t>Where are we exactly?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4D56C7-2E22-1E47-86AD-DB491D786075}"/>
              </a:ext>
            </a:extLst>
          </p:cNvPr>
          <p:cNvSpPr/>
          <p:nvPr/>
        </p:nvSpPr>
        <p:spPr>
          <a:xfrm>
            <a:off x="1695231" y="2171281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64D34E3-7DCC-CC4D-AAB1-F66972B2049D}"/>
              </a:ext>
            </a:extLst>
          </p:cNvPr>
          <p:cNvSpPr/>
          <p:nvPr/>
        </p:nvSpPr>
        <p:spPr>
          <a:xfrm>
            <a:off x="1696570" y="2172126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ED4D25-A381-9544-AF7C-42EEC6EF7748}"/>
              </a:ext>
            </a:extLst>
          </p:cNvPr>
          <p:cNvSpPr/>
          <p:nvPr/>
        </p:nvSpPr>
        <p:spPr>
          <a:xfrm>
            <a:off x="3981688" y="2172052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ECF38FEE-E73B-E947-9F33-AE357FECB9C5}"/>
              </a:ext>
            </a:extLst>
          </p:cNvPr>
          <p:cNvSpPr/>
          <p:nvPr/>
        </p:nvSpPr>
        <p:spPr>
          <a:xfrm rot="10800000">
            <a:off x="3983026" y="2172896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D323AFA-A877-5247-B23A-04A4F2EAC4CC}"/>
              </a:ext>
            </a:extLst>
          </p:cNvPr>
          <p:cNvSpPr/>
          <p:nvPr/>
        </p:nvSpPr>
        <p:spPr>
          <a:xfrm>
            <a:off x="6266427" y="2155619"/>
            <a:ext cx="2285787" cy="2285787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1651811A-5336-8A42-A52A-0CC146D103C0}"/>
              </a:ext>
            </a:extLst>
          </p:cNvPr>
          <p:cNvSpPr/>
          <p:nvPr/>
        </p:nvSpPr>
        <p:spPr>
          <a:xfrm>
            <a:off x="6267766" y="2156464"/>
            <a:ext cx="2283400" cy="2283400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rgbClr val="FBF0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13BB09-59F9-A54E-B978-51E5FF40D7AB}"/>
              </a:ext>
            </a:extLst>
          </p:cNvPr>
          <p:cNvSpPr/>
          <p:nvPr/>
        </p:nvSpPr>
        <p:spPr>
          <a:xfrm>
            <a:off x="1660831" y="3374074"/>
            <a:ext cx="22999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32+ Texts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D4C9F23-FDF1-C846-98D1-DE71FA3443C5}"/>
              </a:ext>
            </a:extLst>
          </p:cNvPr>
          <p:cNvSpPr/>
          <p:nvPr/>
        </p:nvSpPr>
        <p:spPr>
          <a:xfrm>
            <a:off x="3973154" y="3374074"/>
            <a:ext cx="228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11 Languages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579D4B9-AA96-9241-B360-2443542BB83C}"/>
              </a:ext>
            </a:extLst>
          </p:cNvPr>
          <p:cNvSpPr/>
          <p:nvPr/>
        </p:nvSpPr>
        <p:spPr>
          <a:xfrm>
            <a:off x="6321287" y="3374074"/>
            <a:ext cx="228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b="1" dirty="0">
                <a:solidFill>
                  <a:srgbClr val="4C4C4C"/>
                </a:solidFill>
                <a:ea typeface="Corbel" charset="0"/>
                <a:cs typeface="Corbel" charset="0"/>
              </a:rPr>
              <a:t>7+ New Translations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98335FE9-D148-0842-90A2-6C1181945CF9}"/>
              </a:ext>
            </a:extLst>
          </p:cNvPr>
          <p:cNvSpPr>
            <a:spLocks noEditPoints="1"/>
          </p:cNvSpPr>
          <p:nvPr/>
        </p:nvSpPr>
        <p:spPr bwMode="auto">
          <a:xfrm>
            <a:off x="2654218" y="2634936"/>
            <a:ext cx="429601" cy="499147"/>
          </a:xfrm>
          <a:custGeom>
            <a:avLst/>
            <a:gdLst>
              <a:gd name="T0" fmla="*/ 407 w 413"/>
              <a:gd name="T1" fmla="*/ 364 h 480"/>
              <a:gd name="T2" fmla="*/ 394 w 413"/>
              <a:gd name="T3" fmla="*/ 296 h 480"/>
              <a:gd name="T4" fmla="*/ 353 w 413"/>
              <a:gd name="T5" fmla="*/ 233 h 480"/>
              <a:gd name="T6" fmla="*/ 344 w 413"/>
              <a:gd name="T7" fmla="*/ 29 h 480"/>
              <a:gd name="T8" fmla="*/ 28 w 413"/>
              <a:gd name="T9" fmla="*/ 0 h 480"/>
              <a:gd name="T10" fmla="*/ 0 w 413"/>
              <a:gd name="T11" fmla="*/ 441 h 480"/>
              <a:gd name="T12" fmla="*/ 294 w 413"/>
              <a:gd name="T13" fmla="*/ 469 h 480"/>
              <a:gd name="T14" fmla="*/ 303 w 413"/>
              <a:gd name="T15" fmla="*/ 480 h 480"/>
              <a:gd name="T16" fmla="*/ 307 w 413"/>
              <a:gd name="T17" fmla="*/ 474 h 480"/>
              <a:gd name="T18" fmla="*/ 196 w 413"/>
              <a:gd name="T19" fmla="*/ 367 h 480"/>
              <a:gd name="T20" fmla="*/ 174 w 413"/>
              <a:gd name="T21" fmla="*/ 331 h 480"/>
              <a:gd name="T22" fmla="*/ 195 w 413"/>
              <a:gd name="T23" fmla="*/ 334 h 480"/>
              <a:gd name="T24" fmla="*/ 239 w 413"/>
              <a:gd name="T25" fmla="*/ 363 h 480"/>
              <a:gd name="T26" fmla="*/ 247 w 413"/>
              <a:gd name="T27" fmla="*/ 339 h 480"/>
              <a:gd name="T28" fmla="*/ 195 w 413"/>
              <a:gd name="T29" fmla="*/ 189 h 480"/>
              <a:gd name="T30" fmla="*/ 217 w 413"/>
              <a:gd name="T31" fmla="*/ 201 h 480"/>
              <a:gd name="T32" fmla="*/ 251 w 413"/>
              <a:gd name="T33" fmla="*/ 274 h 480"/>
              <a:gd name="T34" fmla="*/ 260 w 413"/>
              <a:gd name="T35" fmla="*/ 271 h 480"/>
              <a:gd name="T36" fmla="*/ 292 w 413"/>
              <a:gd name="T37" fmla="*/ 259 h 480"/>
              <a:gd name="T38" fmla="*/ 315 w 413"/>
              <a:gd name="T39" fmla="*/ 246 h 480"/>
              <a:gd name="T40" fmla="*/ 335 w 413"/>
              <a:gd name="T41" fmla="*/ 252 h 480"/>
              <a:gd name="T42" fmla="*/ 353 w 413"/>
              <a:gd name="T43" fmla="*/ 243 h 480"/>
              <a:gd name="T44" fmla="*/ 385 w 413"/>
              <a:gd name="T45" fmla="*/ 298 h 480"/>
              <a:gd name="T46" fmla="*/ 398 w 413"/>
              <a:gd name="T47" fmla="*/ 363 h 480"/>
              <a:gd name="T48" fmla="*/ 410 w 413"/>
              <a:gd name="T49" fmla="*/ 419 h 480"/>
              <a:gd name="T50" fmla="*/ 302 w 413"/>
              <a:gd name="T51" fmla="*/ 240 h 480"/>
              <a:gd name="T52" fmla="*/ 260 w 413"/>
              <a:gd name="T53" fmla="*/ 254 h 480"/>
              <a:gd name="T54" fmla="*/ 226 w 413"/>
              <a:gd name="T55" fmla="*/ 198 h 480"/>
              <a:gd name="T56" fmla="*/ 191 w 413"/>
              <a:gd name="T57" fmla="*/ 180 h 480"/>
              <a:gd name="T58" fmla="*/ 238 w 413"/>
              <a:gd name="T59" fmla="*/ 342 h 480"/>
              <a:gd name="T60" fmla="*/ 201 w 413"/>
              <a:gd name="T61" fmla="*/ 326 h 480"/>
              <a:gd name="T62" fmla="*/ 166 w 413"/>
              <a:gd name="T63" fmla="*/ 325 h 480"/>
              <a:gd name="T64" fmla="*/ 190 w 413"/>
              <a:gd name="T65" fmla="*/ 374 h 480"/>
              <a:gd name="T66" fmla="*/ 42 w 413"/>
              <a:gd name="T67" fmla="*/ 378 h 480"/>
              <a:gd name="T68" fmla="*/ 302 w 413"/>
              <a:gd name="T69" fmla="*/ 45 h 480"/>
              <a:gd name="T70" fmla="*/ 335 w 413"/>
              <a:gd name="T71" fmla="*/ 240 h 480"/>
              <a:gd name="T72" fmla="*/ 314 w 413"/>
              <a:gd name="T73" fmla="*/ 237 h 480"/>
              <a:gd name="T74" fmla="*/ 312 w 413"/>
              <a:gd name="T75" fmla="*/ 41 h 480"/>
              <a:gd name="T76" fmla="*/ 37 w 413"/>
              <a:gd name="T77" fmla="*/ 36 h 480"/>
              <a:gd name="T78" fmla="*/ 32 w 413"/>
              <a:gd name="T79" fmla="*/ 383 h 480"/>
              <a:gd name="T80" fmla="*/ 206 w 413"/>
              <a:gd name="T81" fmla="*/ 388 h 480"/>
              <a:gd name="T82" fmla="*/ 288 w 413"/>
              <a:gd name="T83" fmla="*/ 459 h 480"/>
              <a:gd name="T84" fmla="*/ 9 w 413"/>
              <a:gd name="T85" fmla="*/ 441 h 480"/>
              <a:gd name="T86" fmla="*/ 28 w 413"/>
              <a:gd name="T87" fmla="*/ 10 h 480"/>
              <a:gd name="T88" fmla="*/ 335 w 413"/>
              <a:gd name="T89" fmla="*/ 29 h 480"/>
              <a:gd name="T90" fmla="*/ 172 w 413"/>
              <a:gd name="T91" fmla="*/ 449 h 480"/>
              <a:gd name="T92" fmla="*/ 172 w 413"/>
              <a:gd name="T93" fmla="*/ 399 h 480"/>
              <a:gd name="T94" fmla="*/ 172 w 413"/>
              <a:gd name="T95" fmla="*/ 449 h 480"/>
              <a:gd name="T96" fmla="*/ 189 w 413"/>
              <a:gd name="T97" fmla="*/ 423 h 480"/>
              <a:gd name="T98" fmla="*/ 157 w 413"/>
              <a:gd name="T99" fmla="*/ 42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3" h="480">
                <a:moveTo>
                  <a:pt x="412" y="412"/>
                </a:moveTo>
                <a:cubicBezTo>
                  <a:pt x="405" y="398"/>
                  <a:pt x="406" y="380"/>
                  <a:pt x="407" y="364"/>
                </a:cubicBezTo>
                <a:cubicBezTo>
                  <a:pt x="408" y="351"/>
                  <a:pt x="409" y="341"/>
                  <a:pt x="405" y="333"/>
                </a:cubicBezTo>
                <a:cubicBezTo>
                  <a:pt x="402" y="327"/>
                  <a:pt x="398" y="311"/>
                  <a:pt x="394" y="296"/>
                </a:cubicBezTo>
                <a:cubicBezTo>
                  <a:pt x="390" y="279"/>
                  <a:pt x="386" y="263"/>
                  <a:pt x="382" y="255"/>
                </a:cubicBezTo>
                <a:cubicBezTo>
                  <a:pt x="375" y="241"/>
                  <a:pt x="365" y="233"/>
                  <a:pt x="353" y="233"/>
                </a:cubicBezTo>
                <a:cubicBezTo>
                  <a:pt x="350" y="233"/>
                  <a:pt x="347" y="234"/>
                  <a:pt x="344" y="234"/>
                </a:cubicBezTo>
                <a:cubicBezTo>
                  <a:pt x="344" y="29"/>
                  <a:pt x="344" y="29"/>
                  <a:pt x="344" y="29"/>
                </a:cubicBezTo>
                <a:cubicBezTo>
                  <a:pt x="344" y="12"/>
                  <a:pt x="330" y="0"/>
                  <a:pt x="316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0"/>
                  <a:pt x="0" y="12"/>
                  <a:pt x="0" y="29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57"/>
                  <a:pt x="14" y="469"/>
                  <a:pt x="28" y="469"/>
                </a:cubicBezTo>
                <a:cubicBezTo>
                  <a:pt x="294" y="469"/>
                  <a:pt x="294" y="469"/>
                  <a:pt x="294" y="469"/>
                </a:cubicBezTo>
                <a:cubicBezTo>
                  <a:pt x="295" y="472"/>
                  <a:pt x="297" y="475"/>
                  <a:pt x="298" y="478"/>
                </a:cubicBezTo>
                <a:cubicBezTo>
                  <a:pt x="299" y="479"/>
                  <a:pt x="301" y="480"/>
                  <a:pt x="303" y="480"/>
                </a:cubicBezTo>
                <a:cubicBezTo>
                  <a:pt x="303" y="480"/>
                  <a:pt x="304" y="480"/>
                  <a:pt x="305" y="480"/>
                </a:cubicBezTo>
                <a:cubicBezTo>
                  <a:pt x="307" y="479"/>
                  <a:pt x="308" y="476"/>
                  <a:pt x="307" y="474"/>
                </a:cubicBezTo>
                <a:cubicBezTo>
                  <a:pt x="294" y="446"/>
                  <a:pt x="273" y="422"/>
                  <a:pt x="259" y="416"/>
                </a:cubicBezTo>
                <a:cubicBezTo>
                  <a:pt x="251" y="414"/>
                  <a:pt x="217" y="385"/>
                  <a:pt x="196" y="367"/>
                </a:cubicBezTo>
                <a:cubicBezTo>
                  <a:pt x="187" y="359"/>
                  <a:pt x="179" y="352"/>
                  <a:pt x="175" y="349"/>
                </a:cubicBezTo>
                <a:cubicBezTo>
                  <a:pt x="168" y="344"/>
                  <a:pt x="170" y="335"/>
                  <a:pt x="174" y="331"/>
                </a:cubicBezTo>
                <a:cubicBezTo>
                  <a:pt x="175" y="329"/>
                  <a:pt x="181" y="323"/>
                  <a:pt x="188" y="328"/>
                </a:cubicBezTo>
                <a:cubicBezTo>
                  <a:pt x="190" y="329"/>
                  <a:pt x="192" y="331"/>
                  <a:pt x="195" y="334"/>
                </a:cubicBezTo>
                <a:cubicBezTo>
                  <a:pt x="206" y="342"/>
                  <a:pt x="222" y="354"/>
                  <a:pt x="231" y="361"/>
                </a:cubicBezTo>
                <a:cubicBezTo>
                  <a:pt x="234" y="364"/>
                  <a:pt x="238" y="364"/>
                  <a:pt x="239" y="363"/>
                </a:cubicBezTo>
                <a:cubicBezTo>
                  <a:pt x="245" y="361"/>
                  <a:pt x="247" y="350"/>
                  <a:pt x="247" y="341"/>
                </a:cubicBezTo>
                <a:cubicBezTo>
                  <a:pt x="247" y="340"/>
                  <a:pt x="247" y="339"/>
                  <a:pt x="247" y="339"/>
                </a:cubicBezTo>
                <a:cubicBezTo>
                  <a:pt x="188" y="215"/>
                  <a:pt x="188" y="215"/>
                  <a:pt x="188" y="215"/>
                </a:cubicBezTo>
                <a:cubicBezTo>
                  <a:pt x="183" y="205"/>
                  <a:pt x="186" y="193"/>
                  <a:pt x="195" y="189"/>
                </a:cubicBezTo>
                <a:cubicBezTo>
                  <a:pt x="199" y="187"/>
                  <a:pt x="203" y="187"/>
                  <a:pt x="208" y="189"/>
                </a:cubicBezTo>
                <a:cubicBezTo>
                  <a:pt x="212" y="191"/>
                  <a:pt x="215" y="195"/>
                  <a:pt x="217" y="201"/>
                </a:cubicBezTo>
                <a:cubicBezTo>
                  <a:pt x="217" y="201"/>
                  <a:pt x="217" y="201"/>
                  <a:pt x="217" y="202"/>
                </a:cubicBezTo>
                <a:cubicBezTo>
                  <a:pt x="251" y="274"/>
                  <a:pt x="251" y="274"/>
                  <a:pt x="251" y="274"/>
                </a:cubicBezTo>
                <a:cubicBezTo>
                  <a:pt x="252" y="276"/>
                  <a:pt x="255" y="277"/>
                  <a:pt x="257" y="276"/>
                </a:cubicBezTo>
                <a:cubicBezTo>
                  <a:pt x="259" y="276"/>
                  <a:pt x="260" y="274"/>
                  <a:pt x="260" y="271"/>
                </a:cubicBezTo>
                <a:cubicBezTo>
                  <a:pt x="260" y="267"/>
                  <a:pt x="261" y="264"/>
                  <a:pt x="265" y="261"/>
                </a:cubicBezTo>
                <a:cubicBezTo>
                  <a:pt x="272" y="257"/>
                  <a:pt x="284" y="256"/>
                  <a:pt x="292" y="259"/>
                </a:cubicBezTo>
                <a:cubicBezTo>
                  <a:pt x="294" y="260"/>
                  <a:pt x="297" y="259"/>
                  <a:pt x="298" y="257"/>
                </a:cubicBezTo>
                <a:cubicBezTo>
                  <a:pt x="301" y="250"/>
                  <a:pt x="309" y="247"/>
                  <a:pt x="315" y="246"/>
                </a:cubicBezTo>
                <a:cubicBezTo>
                  <a:pt x="322" y="245"/>
                  <a:pt x="328" y="247"/>
                  <a:pt x="331" y="251"/>
                </a:cubicBezTo>
                <a:cubicBezTo>
                  <a:pt x="332" y="252"/>
                  <a:pt x="334" y="253"/>
                  <a:pt x="335" y="252"/>
                </a:cubicBezTo>
                <a:cubicBezTo>
                  <a:pt x="337" y="252"/>
                  <a:pt x="338" y="251"/>
                  <a:pt x="339" y="250"/>
                </a:cubicBezTo>
                <a:cubicBezTo>
                  <a:pt x="341" y="245"/>
                  <a:pt x="347" y="242"/>
                  <a:pt x="353" y="243"/>
                </a:cubicBezTo>
                <a:cubicBezTo>
                  <a:pt x="358" y="243"/>
                  <a:pt x="367" y="245"/>
                  <a:pt x="373" y="259"/>
                </a:cubicBezTo>
                <a:cubicBezTo>
                  <a:pt x="377" y="266"/>
                  <a:pt x="381" y="283"/>
                  <a:pt x="385" y="298"/>
                </a:cubicBezTo>
                <a:cubicBezTo>
                  <a:pt x="389" y="315"/>
                  <a:pt x="393" y="330"/>
                  <a:pt x="397" y="337"/>
                </a:cubicBezTo>
                <a:cubicBezTo>
                  <a:pt x="399" y="342"/>
                  <a:pt x="398" y="353"/>
                  <a:pt x="398" y="363"/>
                </a:cubicBezTo>
                <a:cubicBezTo>
                  <a:pt x="397" y="379"/>
                  <a:pt x="396" y="399"/>
                  <a:pt x="404" y="416"/>
                </a:cubicBezTo>
                <a:cubicBezTo>
                  <a:pt x="405" y="419"/>
                  <a:pt x="408" y="420"/>
                  <a:pt x="410" y="419"/>
                </a:cubicBezTo>
                <a:cubicBezTo>
                  <a:pt x="412" y="417"/>
                  <a:pt x="413" y="415"/>
                  <a:pt x="412" y="412"/>
                </a:cubicBezTo>
                <a:close/>
                <a:moveTo>
                  <a:pt x="302" y="240"/>
                </a:moveTo>
                <a:cubicBezTo>
                  <a:pt x="298" y="243"/>
                  <a:pt x="294" y="246"/>
                  <a:pt x="292" y="249"/>
                </a:cubicBezTo>
                <a:cubicBezTo>
                  <a:pt x="281" y="246"/>
                  <a:pt x="268" y="248"/>
                  <a:pt x="260" y="254"/>
                </a:cubicBezTo>
                <a:cubicBezTo>
                  <a:pt x="258" y="255"/>
                  <a:pt x="256" y="257"/>
                  <a:pt x="254" y="259"/>
                </a:cubicBezTo>
                <a:cubicBezTo>
                  <a:pt x="226" y="198"/>
                  <a:pt x="226" y="198"/>
                  <a:pt x="226" y="198"/>
                </a:cubicBezTo>
                <a:cubicBezTo>
                  <a:pt x="224" y="190"/>
                  <a:pt x="218" y="184"/>
                  <a:pt x="212" y="181"/>
                </a:cubicBezTo>
                <a:cubicBezTo>
                  <a:pt x="205" y="177"/>
                  <a:pt x="197" y="177"/>
                  <a:pt x="191" y="180"/>
                </a:cubicBezTo>
                <a:cubicBezTo>
                  <a:pt x="178" y="187"/>
                  <a:pt x="173" y="204"/>
                  <a:pt x="180" y="219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37" y="346"/>
                  <a:pt x="237" y="351"/>
                  <a:pt x="236" y="353"/>
                </a:cubicBezTo>
                <a:cubicBezTo>
                  <a:pt x="227" y="345"/>
                  <a:pt x="212" y="334"/>
                  <a:pt x="201" y="326"/>
                </a:cubicBezTo>
                <a:cubicBezTo>
                  <a:pt x="198" y="324"/>
                  <a:pt x="195" y="322"/>
                  <a:pt x="193" y="320"/>
                </a:cubicBezTo>
                <a:cubicBezTo>
                  <a:pt x="184" y="314"/>
                  <a:pt x="173" y="316"/>
                  <a:pt x="166" y="325"/>
                </a:cubicBezTo>
                <a:cubicBezTo>
                  <a:pt x="160" y="334"/>
                  <a:pt x="158" y="348"/>
                  <a:pt x="169" y="357"/>
                </a:cubicBezTo>
                <a:cubicBezTo>
                  <a:pt x="173" y="360"/>
                  <a:pt x="181" y="366"/>
                  <a:pt x="190" y="374"/>
                </a:cubicBezTo>
                <a:cubicBezTo>
                  <a:pt x="192" y="376"/>
                  <a:pt x="193" y="377"/>
                  <a:pt x="195" y="378"/>
                </a:cubicBezTo>
                <a:cubicBezTo>
                  <a:pt x="42" y="378"/>
                  <a:pt x="42" y="378"/>
                  <a:pt x="42" y="378"/>
                </a:cubicBezTo>
                <a:cubicBezTo>
                  <a:pt x="42" y="45"/>
                  <a:pt x="42" y="45"/>
                  <a:pt x="42" y="45"/>
                </a:cubicBezTo>
                <a:cubicBezTo>
                  <a:pt x="302" y="45"/>
                  <a:pt x="302" y="45"/>
                  <a:pt x="302" y="45"/>
                </a:cubicBezTo>
                <a:lnTo>
                  <a:pt x="302" y="240"/>
                </a:lnTo>
                <a:close/>
                <a:moveTo>
                  <a:pt x="335" y="240"/>
                </a:moveTo>
                <a:cubicBezTo>
                  <a:pt x="335" y="240"/>
                  <a:pt x="334" y="241"/>
                  <a:pt x="334" y="241"/>
                </a:cubicBezTo>
                <a:cubicBezTo>
                  <a:pt x="329" y="237"/>
                  <a:pt x="322" y="236"/>
                  <a:pt x="314" y="237"/>
                </a:cubicBezTo>
                <a:cubicBezTo>
                  <a:pt x="313" y="237"/>
                  <a:pt x="313" y="237"/>
                  <a:pt x="312" y="237"/>
                </a:cubicBezTo>
                <a:cubicBezTo>
                  <a:pt x="312" y="41"/>
                  <a:pt x="312" y="41"/>
                  <a:pt x="312" y="41"/>
                </a:cubicBezTo>
                <a:cubicBezTo>
                  <a:pt x="312" y="38"/>
                  <a:pt x="309" y="36"/>
                  <a:pt x="307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4" y="36"/>
                  <a:pt x="32" y="38"/>
                  <a:pt x="32" y="41"/>
                </a:cubicBezTo>
                <a:cubicBezTo>
                  <a:pt x="32" y="383"/>
                  <a:pt x="32" y="383"/>
                  <a:pt x="32" y="383"/>
                </a:cubicBezTo>
                <a:cubicBezTo>
                  <a:pt x="32" y="386"/>
                  <a:pt x="34" y="388"/>
                  <a:pt x="37" y="388"/>
                </a:cubicBezTo>
                <a:cubicBezTo>
                  <a:pt x="206" y="388"/>
                  <a:pt x="206" y="388"/>
                  <a:pt x="206" y="388"/>
                </a:cubicBezTo>
                <a:cubicBezTo>
                  <a:pt x="229" y="408"/>
                  <a:pt x="248" y="423"/>
                  <a:pt x="255" y="425"/>
                </a:cubicBezTo>
                <a:cubicBezTo>
                  <a:pt x="263" y="428"/>
                  <a:pt x="277" y="441"/>
                  <a:pt x="288" y="459"/>
                </a:cubicBezTo>
                <a:cubicBezTo>
                  <a:pt x="28" y="459"/>
                  <a:pt x="28" y="459"/>
                  <a:pt x="28" y="459"/>
                </a:cubicBezTo>
                <a:cubicBezTo>
                  <a:pt x="19" y="459"/>
                  <a:pt x="9" y="452"/>
                  <a:pt x="9" y="441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7"/>
                  <a:pt x="19" y="10"/>
                  <a:pt x="28" y="10"/>
                </a:cubicBezTo>
                <a:cubicBezTo>
                  <a:pt x="316" y="10"/>
                  <a:pt x="316" y="10"/>
                  <a:pt x="316" y="10"/>
                </a:cubicBezTo>
                <a:cubicBezTo>
                  <a:pt x="325" y="10"/>
                  <a:pt x="335" y="17"/>
                  <a:pt x="335" y="29"/>
                </a:cubicBezTo>
                <a:lnTo>
                  <a:pt x="335" y="240"/>
                </a:lnTo>
                <a:close/>
                <a:moveTo>
                  <a:pt x="172" y="449"/>
                </a:moveTo>
                <a:cubicBezTo>
                  <a:pt x="186" y="449"/>
                  <a:pt x="198" y="438"/>
                  <a:pt x="198" y="423"/>
                </a:cubicBezTo>
                <a:cubicBezTo>
                  <a:pt x="198" y="410"/>
                  <a:pt x="186" y="399"/>
                  <a:pt x="172" y="399"/>
                </a:cubicBezTo>
                <a:cubicBezTo>
                  <a:pt x="157" y="399"/>
                  <a:pt x="148" y="411"/>
                  <a:pt x="148" y="423"/>
                </a:cubicBezTo>
                <a:cubicBezTo>
                  <a:pt x="148" y="438"/>
                  <a:pt x="158" y="449"/>
                  <a:pt x="172" y="449"/>
                </a:cubicBezTo>
                <a:close/>
                <a:moveTo>
                  <a:pt x="172" y="408"/>
                </a:moveTo>
                <a:cubicBezTo>
                  <a:pt x="181" y="408"/>
                  <a:pt x="189" y="416"/>
                  <a:pt x="189" y="423"/>
                </a:cubicBezTo>
                <a:cubicBezTo>
                  <a:pt x="189" y="432"/>
                  <a:pt x="181" y="440"/>
                  <a:pt x="172" y="440"/>
                </a:cubicBezTo>
                <a:cubicBezTo>
                  <a:pt x="162" y="440"/>
                  <a:pt x="157" y="431"/>
                  <a:pt x="157" y="423"/>
                </a:cubicBezTo>
                <a:cubicBezTo>
                  <a:pt x="157" y="416"/>
                  <a:pt x="163" y="408"/>
                  <a:pt x="172" y="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8CF5594-5BE3-5947-9D99-6C7897D73200}"/>
              </a:ext>
            </a:extLst>
          </p:cNvPr>
          <p:cNvSpPr/>
          <p:nvPr/>
        </p:nvSpPr>
        <p:spPr>
          <a:xfrm>
            <a:off x="2442775" y="2462709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5AA7EC0-AA16-FC49-B5C5-610FBCAAFCEB}"/>
              </a:ext>
            </a:extLst>
          </p:cNvPr>
          <p:cNvSpPr/>
          <p:nvPr/>
        </p:nvSpPr>
        <p:spPr>
          <a:xfrm>
            <a:off x="4728896" y="2465623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47E24BE-8F98-1B41-8402-F900D1296DF6}"/>
              </a:ext>
            </a:extLst>
          </p:cNvPr>
          <p:cNvSpPr/>
          <p:nvPr/>
        </p:nvSpPr>
        <p:spPr>
          <a:xfrm>
            <a:off x="7012297" y="2462709"/>
            <a:ext cx="791370" cy="791370"/>
          </a:xfrm>
          <a:prstGeom prst="ellipse">
            <a:avLst/>
          </a:prstGeom>
          <a:solidFill>
            <a:srgbClr val="FBF0A4"/>
          </a:solidFill>
          <a:ln>
            <a:solidFill>
              <a:srgbClr val="FBF0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E13EAA14-83F5-724A-9FDE-671BC471E6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02" t="1224" r="11933" b="20966"/>
          <a:stretch/>
        </p:blipFill>
        <p:spPr>
          <a:xfrm>
            <a:off x="4937772" y="2693858"/>
            <a:ext cx="390190" cy="396016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6D772DBD-74B4-0A4A-83B6-C984E5B3F2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19961" t="1460" r="19408" b="22688"/>
          <a:stretch/>
        </p:blipFill>
        <p:spPr>
          <a:xfrm>
            <a:off x="2706206" y="2719474"/>
            <a:ext cx="263836" cy="330069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549BB3FD-4157-9842-A8AD-038E59BD52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1174" t="11371" r="8356" b="31431"/>
          <a:stretch/>
        </p:blipFill>
        <p:spPr>
          <a:xfrm>
            <a:off x="7220487" y="2740117"/>
            <a:ext cx="406278" cy="28878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F5D6BEA-BA56-704D-90A6-4A252A71D1FE}"/>
              </a:ext>
            </a:extLst>
          </p:cNvPr>
          <p:cNvSpPr txBox="1"/>
          <p:nvPr/>
        </p:nvSpPr>
        <p:spPr>
          <a:xfrm>
            <a:off x="1483763" y="4702597"/>
            <a:ext cx="2654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4C4C4C"/>
                </a:solidFill>
              </a:rPr>
              <a:t>are online, including 15+ original-language texts and 15+ previously unpublished translations.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2FC18F-16DE-A648-A39B-ABA864CD89A5}"/>
              </a:ext>
            </a:extLst>
          </p:cNvPr>
          <p:cNvSpPr txBox="1"/>
          <p:nvPr/>
        </p:nvSpPr>
        <p:spPr>
          <a:xfrm>
            <a:off x="4372965" y="4746109"/>
            <a:ext cx="15198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>
                <a:solidFill>
                  <a:srgbClr val="4C4C4C"/>
                </a:solidFill>
              </a:rPr>
              <a:t>are represented</a:t>
            </a:r>
            <a:r>
              <a:rPr lang="en-US" sz="1300" dirty="0">
                <a:solidFill>
                  <a:srgbClr val="4C4C4C"/>
                </a:solidFill>
              </a:rPr>
              <a:t>.</a:t>
            </a:r>
            <a:endParaRPr lang="en-GB" sz="1300" dirty="0">
              <a:solidFill>
                <a:srgbClr val="4C4C4C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3B54F18-00F6-AD4D-B803-AD41B926BEC8}"/>
              </a:ext>
            </a:extLst>
          </p:cNvPr>
          <p:cNvSpPr txBox="1"/>
          <p:nvPr/>
        </p:nvSpPr>
        <p:spPr>
          <a:xfrm>
            <a:off x="6321287" y="4746109"/>
            <a:ext cx="22833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4C4C4C"/>
                </a:solidFill>
              </a:rPr>
              <a:t>are being prepared for publication </a:t>
            </a:r>
            <a:r>
              <a:rPr lang="en-US" sz="1400" dirty="0">
                <a:solidFill>
                  <a:srgbClr val="4C4C4C"/>
                </a:solidFill>
              </a:rPr>
              <a:t>as of February 2022.</a:t>
            </a:r>
            <a:endParaRPr lang="en-GB" sz="1400" dirty="0">
              <a:solidFill>
                <a:srgbClr val="4C4C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3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  <p:bldP spid="31" grpId="0"/>
          <p:bldP spid="32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">
      <a:majorFont>
        <a:latin typeface="Georgia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387</Words>
  <Application>Microsoft Macintosh PowerPoint</Application>
  <PresentationFormat>Widescreen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Georgia</vt:lpstr>
      <vt:lpstr>Roboto</vt:lpstr>
      <vt:lpstr>Wingdings</vt:lpstr>
      <vt:lpstr>Office Theme</vt:lpstr>
      <vt:lpstr>Media Kit</vt:lpstr>
      <vt:lpstr>Contents</vt:lpstr>
      <vt:lpstr>Project Background</vt:lpstr>
      <vt:lpstr>PowerPoint Presentation</vt:lpstr>
      <vt:lpstr>PowerPoint Presentation</vt:lpstr>
      <vt:lpstr>How we got here</vt:lpstr>
      <vt:lpstr>How we got here</vt:lpstr>
      <vt:lpstr>Current Status</vt:lpstr>
      <vt:lpstr>Where are we exactly?</vt:lpstr>
      <vt:lpstr>Where are we exactly?</vt:lpstr>
      <vt:lpstr>Outlook</vt:lpstr>
      <vt:lpstr>What’s next?</vt:lpstr>
      <vt:lpstr>How can you help?</vt:lpstr>
      <vt:lpstr>Help us spread the word.</vt:lpstr>
      <vt:lpstr>Questions?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 no, a PowerPoint</dc:title>
  <dc:creator>Michele Lavazza</dc:creator>
  <cp:lastModifiedBy>alexandra zografou</cp:lastModifiedBy>
  <cp:revision>42</cp:revision>
  <dcterms:created xsi:type="dcterms:W3CDTF">2022-01-10T23:14:37Z</dcterms:created>
  <dcterms:modified xsi:type="dcterms:W3CDTF">2022-02-17T11:41:29Z</dcterms:modified>
</cp:coreProperties>
</file>